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Ex1.xml" ContentType="application/vnd.ms-office.chartex+xml"/>
  <Override PartName="/ppt/charts/style7.xml" ContentType="application/vnd.ms-office.chartstyle+xml"/>
  <Override PartName="/ppt/charts/colors7.xml" ContentType="application/vnd.ms-office.chartcolorstyle+xml"/>
  <Override PartName="/ppt/charts/chart7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8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0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0.xml" ContentType="application/vnd.openxmlformats-officedocument.presentationml.notesSlide+xml"/>
  <Override PartName="/ppt/charts/chart12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1.xml" ContentType="application/vnd.openxmlformats-officedocument.presentationml.notesSlide+xml"/>
  <Override PartName="/ppt/charts/chart13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147473018" r:id="rId3"/>
    <p:sldId id="2147472990" r:id="rId4"/>
    <p:sldId id="2147473007" r:id="rId5"/>
    <p:sldId id="2147473019" r:id="rId6"/>
    <p:sldId id="2147473020" r:id="rId7"/>
    <p:sldId id="2147473082" r:id="rId8"/>
    <p:sldId id="2147472993" r:id="rId9"/>
    <p:sldId id="2147473089" r:id="rId10"/>
    <p:sldId id="2147473088" r:id="rId11"/>
    <p:sldId id="2147483598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1F4D37-6625-4348-B3C2-5D8372165341}" v="4" dt="2025-11-19T12:43:32.4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010" autoAdjust="0"/>
    <p:restoredTop sz="94660"/>
  </p:normalViewPr>
  <p:slideViewPr>
    <p:cSldViewPr snapToGrid="0">
      <p:cViewPr varScale="1">
        <p:scale>
          <a:sx n="68" d="100"/>
          <a:sy n="68" d="100"/>
        </p:scale>
        <p:origin x="51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derica Setti" userId="91818431-59b4-4833-9c2e-ecc337aa7e4e" providerId="ADAL" clId="{9DD7479D-4ECE-405E-832B-1CA7BEA4CFE6}"/>
    <pc:docChg chg="addSld delSld modSld">
      <pc:chgData name="Federica Setti" userId="91818431-59b4-4833-9c2e-ecc337aa7e4e" providerId="ADAL" clId="{9DD7479D-4ECE-405E-832B-1CA7BEA4CFE6}" dt="2025-11-19T12:43:32.438" v="5"/>
      <pc:docMkLst>
        <pc:docMk/>
      </pc:docMkLst>
      <pc:sldChg chg="add">
        <pc:chgData name="Federica Setti" userId="91818431-59b4-4833-9c2e-ecc337aa7e4e" providerId="ADAL" clId="{9DD7479D-4ECE-405E-832B-1CA7BEA4CFE6}" dt="2025-11-19T12:43:32.438" v="5"/>
        <pc:sldMkLst>
          <pc:docMk/>
          <pc:sldMk cId="2691041012" sldId="257"/>
        </pc:sldMkLst>
      </pc:sldChg>
      <pc:sldChg chg="add">
        <pc:chgData name="Federica Setti" userId="91818431-59b4-4833-9c2e-ecc337aa7e4e" providerId="ADAL" clId="{9DD7479D-4ECE-405E-832B-1CA7BEA4CFE6}" dt="2025-11-19T12:41:29.831" v="3"/>
        <pc:sldMkLst>
          <pc:docMk/>
          <pc:sldMk cId="1863525477" sldId="2147472993"/>
        </pc:sldMkLst>
      </pc:sldChg>
      <pc:sldChg chg="add">
        <pc:chgData name="Federica Setti" userId="91818431-59b4-4833-9c2e-ecc337aa7e4e" providerId="ADAL" clId="{9DD7479D-4ECE-405E-832B-1CA7BEA4CFE6}" dt="2025-11-19T12:41:01.951" v="1"/>
        <pc:sldMkLst>
          <pc:docMk/>
          <pc:sldMk cId="3100834575" sldId="2147473020"/>
        </pc:sldMkLst>
      </pc:sldChg>
      <pc:sldChg chg="add del">
        <pc:chgData name="Federica Setti" userId="91818431-59b4-4833-9c2e-ecc337aa7e4e" providerId="ADAL" clId="{9DD7479D-4ECE-405E-832B-1CA7BEA4CFE6}" dt="2025-11-19T12:41:16.747" v="2" actId="47"/>
        <pc:sldMkLst>
          <pc:docMk/>
          <pc:sldMk cId="2843862005" sldId="2147473081"/>
        </pc:sldMkLst>
      </pc:sldChg>
      <pc:sldChg chg="add">
        <pc:chgData name="Federica Setti" userId="91818431-59b4-4833-9c2e-ecc337aa7e4e" providerId="ADAL" clId="{9DD7479D-4ECE-405E-832B-1CA7BEA4CFE6}" dt="2025-11-19T12:41:29.831" v="3"/>
        <pc:sldMkLst>
          <pc:docMk/>
          <pc:sldMk cId="194515733" sldId="2147473082"/>
        </pc:sldMkLst>
      </pc:sldChg>
      <pc:sldChg chg="add">
        <pc:chgData name="Federica Setti" userId="91818431-59b4-4833-9c2e-ecc337aa7e4e" providerId="ADAL" clId="{9DD7479D-4ECE-405E-832B-1CA7BEA4CFE6}" dt="2025-11-19T12:41:45.620" v="4"/>
        <pc:sldMkLst>
          <pc:docMk/>
          <pc:sldMk cId="3791130950" sldId="2147473088"/>
        </pc:sldMkLst>
      </pc:sldChg>
      <pc:sldChg chg="del">
        <pc:chgData name="Federica Setti" userId="91818431-59b4-4833-9c2e-ecc337aa7e4e" providerId="ADAL" clId="{9DD7479D-4ECE-405E-832B-1CA7BEA4CFE6}" dt="2025-11-19T12:39:50.381" v="0" actId="47"/>
        <pc:sldMkLst>
          <pc:docMk/>
          <pc:sldMk cId="637765839" sldId="214748359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70825433612674E-2"/>
          <c:y val="0.15806668687961953"/>
          <c:w val="0.92843645099555439"/>
          <c:h val="0.73737394320228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pil</c:v>
                </c:pt>
              </c:strCache>
            </c:strRef>
          </c:tx>
          <c:spPr>
            <a:ln w="28575" cap="rnd">
              <a:solidFill>
                <a:srgbClr val="7282F9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28575" cap="rnd">
                <a:solidFill>
                  <a:srgbClr val="7282F9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BE0F-4255-B12C-1028A1A269D4}"/>
              </c:ext>
            </c:extLst>
          </c:dPt>
          <c:dPt>
            <c:idx val="1"/>
            <c:marker>
              <c:symbol val="none"/>
            </c:marker>
            <c:bubble3D val="0"/>
            <c:spPr>
              <a:ln w="28575" cap="rnd">
                <a:solidFill>
                  <a:srgbClr val="7282F9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BE0F-4255-B12C-1028A1A269D4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8575" cap="rnd">
                <a:solidFill>
                  <a:srgbClr val="7282F9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BE0F-4255-B12C-1028A1A269D4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8575" cap="rnd">
                <a:solidFill>
                  <a:srgbClr val="7282F9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BE0F-4255-B12C-1028A1A269D4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8575" cap="rnd">
                <a:solidFill>
                  <a:srgbClr val="7282F9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BE0F-4255-B12C-1028A1A269D4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8575" cap="rnd">
                <a:solidFill>
                  <a:srgbClr val="7282F9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BE0F-4255-B12C-1028A1A269D4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28575" cap="rnd">
                <a:solidFill>
                  <a:srgbClr val="7282F9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BE0F-4255-B12C-1028A1A269D4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28575" cap="rnd">
                <a:solidFill>
                  <a:srgbClr val="7282F9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BE0F-4255-B12C-1028A1A269D4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28575" cap="rnd">
                <a:solidFill>
                  <a:srgbClr val="7282F9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BE0F-4255-B12C-1028A1A269D4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28575" cap="rnd">
                <a:solidFill>
                  <a:srgbClr val="7282F9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BE0F-4255-B12C-1028A1A269D4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28575" cap="rnd">
                <a:solidFill>
                  <a:srgbClr val="7282F9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BE0F-4255-B12C-1028A1A269D4}"/>
              </c:ext>
            </c:extLst>
          </c:dPt>
          <c:dPt>
            <c:idx val="11"/>
            <c:marker>
              <c:symbol val="none"/>
            </c:marker>
            <c:bubble3D val="0"/>
            <c:spPr>
              <a:ln w="28575" cap="rnd">
                <a:solidFill>
                  <a:srgbClr val="7282F9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BE0F-4255-B12C-1028A1A269D4}"/>
              </c:ext>
            </c:extLst>
          </c:dPt>
          <c:dPt>
            <c:idx val="12"/>
            <c:marker>
              <c:symbol val="none"/>
            </c:marker>
            <c:bubble3D val="0"/>
            <c:spPr>
              <a:ln w="28575" cap="rnd">
                <a:solidFill>
                  <a:srgbClr val="7282F9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BE0F-4255-B12C-1028A1A269D4}"/>
              </c:ext>
            </c:extLst>
          </c:dPt>
          <c:dPt>
            <c:idx val="13"/>
            <c:marker>
              <c:symbol val="none"/>
            </c:marker>
            <c:bubble3D val="0"/>
            <c:spPr>
              <a:ln w="28575" cap="rnd">
                <a:solidFill>
                  <a:srgbClr val="7282F9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B-BE0F-4255-B12C-1028A1A269D4}"/>
              </c:ext>
            </c:extLst>
          </c:dPt>
          <c:dPt>
            <c:idx val="14"/>
            <c:marker>
              <c:symbol val="none"/>
            </c:marker>
            <c:bubble3D val="0"/>
            <c:spPr>
              <a:ln w="28575" cap="rnd">
                <a:solidFill>
                  <a:srgbClr val="7282F9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D-BE0F-4255-B12C-1028A1A269D4}"/>
              </c:ext>
            </c:extLst>
          </c:dPt>
          <c:dPt>
            <c:idx val="15"/>
            <c:marker>
              <c:symbol val="none"/>
            </c:marker>
            <c:bubble3D val="0"/>
            <c:spPr>
              <a:ln w="28575" cap="rnd">
                <a:solidFill>
                  <a:srgbClr val="7282F9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F-BE0F-4255-B12C-1028A1A269D4}"/>
              </c:ext>
            </c:extLst>
          </c:dPt>
          <c:cat>
            <c:numRef>
              <c:f>Sheet1!$A$2:$A$18</c:f>
              <c:numCache>
                <c:formatCode>General</c:formatCode>
                <c:ptCount val="1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</c:numCache>
            </c:numRef>
          </c:cat>
          <c:val>
            <c:numRef>
              <c:f>Sheet1!$B$2:$B$18</c:f>
              <c:numCache>
                <c:formatCode>0.0%</c:formatCode>
                <c:ptCount val="17"/>
                <c:pt idx="0">
                  <c:v>-0.01</c:v>
                </c:pt>
                <c:pt idx="1">
                  <c:v>-6.3E-2</c:v>
                </c:pt>
                <c:pt idx="2">
                  <c:v>-4.5999999999999999E-2</c:v>
                </c:pt>
                <c:pt idx="3">
                  <c:v>-3.9E-2</c:v>
                </c:pt>
                <c:pt idx="4">
                  <c:v>-6.9000000000000006E-2</c:v>
                </c:pt>
                <c:pt idx="5">
                  <c:v>-8.7000000000000008E-2</c:v>
                </c:pt>
                <c:pt idx="6">
                  <c:v>-8.7000000000000008E-2</c:v>
                </c:pt>
                <c:pt idx="7">
                  <c:v>-7.9000000000000015E-2</c:v>
                </c:pt>
                <c:pt idx="8">
                  <c:v>-6.6000000000000017E-2</c:v>
                </c:pt>
                <c:pt idx="9">
                  <c:v>-4.9000000000000016E-2</c:v>
                </c:pt>
                <c:pt idx="10">
                  <c:v>-4.0000000000000015E-2</c:v>
                </c:pt>
                <c:pt idx="11">
                  <c:v>-3.5000000000000017E-2</c:v>
                </c:pt>
                <c:pt idx="12">
                  <c:v>-0.125</c:v>
                </c:pt>
                <c:pt idx="13">
                  <c:v>-4.1999999999999996E-2</c:v>
                </c:pt>
                <c:pt idx="14">
                  <c:v>-1.9999999999999948E-3</c:v>
                </c:pt>
                <c:pt idx="15">
                  <c:v>7.0000000000000045E-3</c:v>
                </c:pt>
                <c:pt idx="16">
                  <c:v>1.5000000000000005E-2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BE0F-4255-B12C-1028A1A269D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adv</c:v>
                </c:pt>
              </c:strCache>
            </c:strRef>
          </c:tx>
          <c:spPr>
            <a:ln w="28575" cap="rnd">
              <a:solidFill>
                <a:srgbClr val="FF8053"/>
              </a:solidFill>
              <a:round/>
            </a:ln>
            <a:effectLst/>
          </c:spPr>
          <c:marker>
            <c:symbol val="none"/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</c:numCache>
            </c:numRef>
          </c:cat>
          <c:val>
            <c:numRef>
              <c:f>Sheet1!$C$2:$C$18</c:f>
              <c:numCache>
                <c:formatCode>0.0%</c:formatCode>
                <c:ptCount val="17"/>
                <c:pt idx="0">
                  <c:v>3.0000000000000001E-3</c:v>
                </c:pt>
                <c:pt idx="1">
                  <c:v>-0.13200000000000001</c:v>
                </c:pt>
                <c:pt idx="2">
                  <c:v>-5.4000000000000006E-2</c:v>
                </c:pt>
                <c:pt idx="3">
                  <c:v>-8.6000000000000007E-2</c:v>
                </c:pt>
                <c:pt idx="4">
                  <c:v>-0.248</c:v>
                </c:pt>
                <c:pt idx="5">
                  <c:v>-0.17699999999999999</c:v>
                </c:pt>
                <c:pt idx="6">
                  <c:v>-0.15</c:v>
                </c:pt>
                <c:pt idx="7">
                  <c:v>-0.12</c:v>
                </c:pt>
                <c:pt idx="8">
                  <c:v>-7.0999999999999994E-2</c:v>
                </c:pt>
                <c:pt idx="9">
                  <c:v>-5.2999999999999992E-2</c:v>
                </c:pt>
                <c:pt idx="10">
                  <c:v>-1.8999999999999989E-2</c:v>
                </c:pt>
                <c:pt idx="11">
                  <c:v>-2.6999999999999989E-2</c:v>
                </c:pt>
                <c:pt idx="12">
                  <c:v>-0.13799999999999998</c:v>
                </c:pt>
                <c:pt idx="13">
                  <c:v>1.5000000000000013E-2</c:v>
                </c:pt>
                <c:pt idx="14">
                  <c:v>2.7000000000000014E-2</c:v>
                </c:pt>
                <c:pt idx="15">
                  <c:v>6.900000000000002E-2</c:v>
                </c:pt>
                <c:pt idx="16">
                  <c:v>0.13900000000000001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BE0F-4255-B12C-1028A1A269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11030943"/>
        <c:axId val="611017983"/>
      </c:lineChart>
      <c:catAx>
        <c:axId val="611030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Montserrat Medium" panose="00000600000000000000" pitchFamily="2" charset="0"/>
                <a:ea typeface="+mn-ea"/>
                <a:cs typeface="Poppins" panose="00000500000000000000" pitchFamily="2" charset="0"/>
              </a:defRPr>
            </a:pPr>
            <a:endParaRPr lang="it-IT"/>
          </a:p>
        </c:txPr>
        <c:crossAx val="611017983"/>
        <c:crosses val="autoZero"/>
        <c:auto val="1"/>
        <c:lblAlgn val="ctr"/>
        <c:lblOffset val="100"/>
        <c:noMultiLvlLbl val="0"/>
      </c:catAx>
      <c:valAx>
        <c:axId val="611017983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6110309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900">
          <a:solidFill>
            <a:schemeClr val="bg2"/>
          </a:solidFill>
          <a:latin typeface="+mn-lt"/>
        </a:defRPr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FF5050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247-47F1-A95B-6A07B97E41B7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247-47F1-A95B-6A07B97E41B7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247-47F1-A95B-6A07B97E41B7}"/>
              </c:ext>
            </c:extLst>
          </c:dPt>
          <c:cat>
            <c:strRef>
              <c:f>Sheet1!$A$2:$A$4</c:f>
              <c:strCache>
                <c:ptCount val="3"/>
                <c:pt idx="0">
                  <c:v>Audio</c:v>
                </c:pt>
                <c:pt idx="1">
                  <c:v>Video</c:v>
                </c:pt>
                <c:pt idx="2">
                  <c:v>Testo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4.4999999999999998E-2</c:v>
                </c:pt>
                <c:pt idx="1">
                  <c:v>0.53700000000000003</c:v>
                </c:pt>
                <c:pt idx="2">
                  <c:v>0.41899999999999998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247-47F1-A95B-6A07B97E41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3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282F9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WPP Black" panose="00000A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Sheet1!$B$2:$B$6</c:f>
              <c:numCache>
                <c:formatCode>0.0</c:formatCode>
                <c:ptCount val="5"/>
                <c:pt idx="0">
                  <c:v>10.247999999999999</c:v>
                </c:pt>
                <c:pt idx="1">
                  <c:v>10.371</c:v>
                </c:pt>
                <c:pt idx="2">
                  <c:v>10.807</c:v>
                </c:pt>
                <c:pt idx="3">
                  <c:v>11.567</c:v>
                </c:pt>
                <c:pt idx="4">
                  <c:v>11.941000000000001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B2-47DB-8C8E-2A2E10BF86C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WPP Black" panose="00000A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2.9</c:v>
                </c:pt>
                <c:pt idx="1">
                  <c:v>3.4</c:v>
                </c:pt>
                <c:pt idx="2">
                  <c:v>3.8</c:v>
                </c:pt>
                <c:pt idx="3">
                  <c:v>4.3</c:v>
                </c:pt>
                <c:pt idx="4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B2-47DB-8C8E-2A2E10BF86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1199430927"/>
        <c:axId val="1199426127"/>
      </c:barChart>
      <c:catAx>
        <c:axId val="1199430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Montserrat SemiBold" panose="00000700000000000000" pitchFamily="2" charset="0"/>
                <a:ea typeface="+mn-ea"/>
                <a:cs typeface="+mn-cs"/>
              </a:defRPr>
            </a:pPr>
            <a:endParaRPr lang="it-IT"/>
          </a:p>
        </c:txPr>
        <c:crossAx val="1199426127"/>
        <c:crosses val="autoZero"/>
        <c:auto val="1"/>
        <c:lblAlgn val="ctr"/>
        <c:lblOffset val="100"/>
        <c:noMultiLvlLbl val="0"/>
      </c:catAx>
      <c:valAx>
        <c:axId val="1199426127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1994309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Sponsorizzazioni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Sheet1!$B$2:$B$6</c:f>
              <c:numCache>
                <c:formatCode>0.0</c:formatCode>
                <c:ptCount val="5"/>
                <c:pt idx="0">
                  <c:v>53.89225805841226</c:v>
                </c:pt>
                <c:pt idx="1">
                  <c:v>51.624060863394952</c:v>
                </c:pt>
                <c:pt idx="2">
                  <c:v>49.251632295190674</c:v>
                </c:pt>
                <c:pt idx="3">
                  <c:v>48.745643346939652</c:v>
                </c:pt>
                <c:pt idx="4">
                  <c:v>49.75328540250338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FD-4904-A132-0E09329614E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Eventi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Sheet1!$C$2:$C$6</c:f>
              <c:numCache>
                <c:formatCode>0.0</c:formatCode>
                <c:ptCount val="5"/>
                <c:pt idx="0">
                  <c:v>16.897830591218295</c:v>
                </c:pt>
                <c:pt idx="1">
                  <c:v>20.034307256279131</c:v>
                </c:pt>
                <c:pt idx="2">
                  <c:v>22.474627194934087</c:v>
                </c:pt>
                <c:pt idx="3">
                  <c:v>23.517692318278968</c:v>
                </c:pt>
                <c:pt idx="4">
                  <c:v>23.154143270169907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FD-4904-A132-0E09329614E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Branded</c:v>
                </c:pt>
              </c:strCache>
            </c:strRef>
          </c:tx>
          <c:spPr>
            <a:solidFill>
              <a:srgbClr val="BED43C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Sheet1!$D$2:$D$6</c:f>
              <c:numCache>
                <c:formatCode>0.0</c:formatCode>
                <c:ptCount val="5"/>
                <c:pt idx="0">
                  <c:v>19.74890488850204</c:v>
                </c:pt>
                <c:pt idx="1">
                  <c:v>18.290908837222393</c:v>
                </c:pt>
                <c:pt idx="2">
                  <c:v>17.619481250383867</c:v>
                </c:pt>
                <c:pt idx="3">
                  <c:v>17.191862106171616</c:v>
                </c:pt>
                <c:pt idx="4">
                  <c:v>16.615530457208695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FD-4904-A132-0E09329614E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Influencer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Sheet1!$E$2:$E$6</c:f>
              <c:numCache>
                <c:formatCode>0.0</c:formatCode>
                <c:ptCount val="5"/>
                <c:pt idx="0">
                  <c:v>9.4610064618674148</c:v>
                </c:pt>
                <c:pt idx="1">
                  <c:v>10.050723043103533</c:v>
                </c:pt>
                <c:pt idx="2">
                  <c:v>10.654259259491379</c:v>
                </c:pt>
                <c:pt idx="3">
                  <c:v>10.544802228609781</c:v>
                </c:pt>
                <c:pt idx="4">
                  <c:v>10.477040870118017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FD-4904-A132-0E09329614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overlap val="100"/>
        <c:axId val="276900863"/>
        <c:axId val="276886463"/>
      </c:barChart>
      <c:catAx>
        <c:axId val="276900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it-IT"/>
          </a:p>
        </c:txPr>
        <c:crossAx val="276886463"/>
        <c:crosses val="autoZero"/>
        <c:auto val="1"/>
        <c:lblAlgn val="ctr"/>
        <c:lblOffset val="100"/>
        <c:noMultiLvlLbl val="0"/>
      </c:catAx>
      <c:valAx>
        <c:axId val="276886463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769008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0"/>
        </a:defRPr>
      </a:pPr>
      <a:endParaRPr lang="it-I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282F9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WPP Black" panose="00000A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2025</c:v>
                </c:pt>
                <c:pt idx="1">
                  <c:v>2026</c:v>
                </c:pt>
              </c:numCache>
            </c:numRef>
          </c:cat>
          <c:val>
            <c:numRef>
              <c:f>Sheet1!$B$2:$B$3</c:f>
              <c:numCache>
                <c:formatCode>0.0</c:formatCode>
                <c:ptCount val="2"/>
                <c:pt idx="0">
                  <c:v>11.941000000000001</c:v>
                </c:pt>
                <c:pt idx="1">
                  <c:v>12.478344999999999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78-4974-9983-755614CAF4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WPP Black" panose="00000A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2025</c:v>
                </c:pt>
                <c:pt idx="1">
                  <c:v>2026</c:v>
                </c:pt>
              </c:numCache>
            </c:numRef>
          </c:cat>
          <c:val>
            <c:numRef>
              <c:f>Sheet1!$C$2:$C$3</c:f>
              <c:numCache>
                <c:formatCode>0.0</c:formatCode>
                <c:ptCount val="2"/>
                <c:pt idx="0" formatCode="General">
                  <c:v>4.7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78-4974-9983-755614CAF4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1199430927"/>
        <c:axId val="1199426127"/>
      </c:barChart>
      <c:catAx>
        <c:axId val="1199430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Montserrat SemiBold" panose="00000700000000000000" pitchFamily="2" charset="0"/>
                <a:ea typeface="+mn-ea"/>
                <a:cs typeface="+mn-cs"/>
              </a:defRPr>
            </a:pPr>
            <a:endParaRPr lang="it-IT"/>
          </a:p>
        </c:txPr>
        <c:crossAx val="1199426127"/>
        <c:crosses val="autoZero"/>
        <c:auto val="1"/>
        <c:lblAlgn val="ctr"/>
        <c:lblOffset val="100"/>
        <c:noMultiLvlLbl val="0"/>
      </c:catAx>
      <c:valAx>
        <c:axId val="1199426127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1994309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91141732283462"/>
          <c:y val="2.9378636578905087E-2"/>
          <c:w val="0.85390108267716525"/>
          <c:h val="0.941242726842189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7282F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C4D-479C-AB46-4125A34D33EC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marL="0" algn="r" defTabSz="914400" rtl="0" eaLnBrk="1" latinLnBrk="0" hangingPunct="1">
                  <a:defRPr lang="en-US" sz="18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tserrat" pitchFamily="2" charset="77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Foglio1!$A$2:$A$8</c:f>
              <c:numCache>
                <c:formatCode>General</c:formatCode>
                <c:ptCount val="7"/>
                <c:pt idx="0">
                  <c:v>2025</c:v>
                </c:pt>
                <c:pt idx="1">
                  <c:v>2024</c:v>
                </c:pt>
                <c:pt idx="2">
                  <c:v>2023</c:v>
                </c:pt>
                <c:pt idx="3">
                  <c:v>2022</c:v>
                </c:pt>
                <c:pt idx="4">
                  <c:v>2021</c:v>
                </c:pt>
                <c:pt idx="5">
                  <c:v>2020</c:v>
                </c:pt>
                <c:pt idx="6">
                  <c:v>2019</c:v>
                </c:pt>
              </c:numCache>
            </c:numRef>
          </c:cat>
          <c:val>
            <c:numRef>
              <c:f>Foglio1!$B$2:$B$8</c:f>
              <c:numCache>
                <c:formatCode>#,##0</c:formatCode>
                <c:ptCount val="7"/>
                <c:pt idx="0">
                  <c:v>11941</c:v>
                </c:pt>
                <c:pt idx="1">
                  <c:v>11567</c:v>
                </c:pt>
                <c:pt idx="2">
                  <c:v>10806.742</c:v>
                </c:pt>
                <c:pt idx="3">
                  <c:v>10371.153550863723</c:v>
                </c:pt>
                <c:pt idx="4">
                  <c:v>10248.175445517512</c:v>
                </c:pt>
                <c:pt idx="5">
                  <c:v>8888.2701175347029</c:v>
                </c:pt>
                <c:pt idx="6">
                  <c:v>9998.0541254608579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4D-479C-AB46-4125A34D33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418824560"/>
        <c:axId val="418813744"/>
      </c:barChart>
      <c:catAx>
        <c:axId val="418824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Montserrat SemiBold" panose="00000700000000000000" pitchFamily="2" charset="0"/>
                <a:ea typeface="+mn-ea"/>
                <a:cs typeface="+mn-cs"/>
              </a:defRPr>
            </a:pPr>
            <a:endParaRPr lang="it-IT"/>
          </a:p>
        </c:txPr>
        <c:crossAx val="418813744"/>
        <c:crosses val="autoZero"/>
        <c:auto val="1"/>
        <c:lblAlgn val="ctr"/>
        <c:lblOffset val="100"/>
        <c:noMultiLvlLbl val="0"/>
      </c:catAx>
      <c:valAx>
        <c:axId val="418813744"/>
        <c:scaling>
          <c:orientation val="minMax"/>
          <c:min val="0"/>
        </c:scaling>
        <c:delete val="1"/>
        <c:axPos val="b"/>
        <c:numFmt formatCode="#,##0" sourceLinked="1"/>
        <c:majorTickMark val="none"/>
        <c:minorTickMark val="none"/>
        <c:tickLblPos val="nextTo"/>
        <c:crossAx val="41882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91141732283462"/>
          <c:y val="2.9378636578905087E-2"/>
          <c:w val="0.85390108267716525"/>
          <c:h val="0.941242726842189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7282F9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282F9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DE6-44F8-AD53-FA27715FF8CC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marL="0" algn="r" defTabSz="914400" rtl="0" eaLnBrk="1" latinLnBrk="0" hangingPunct="1">
                  <a:defRPr lang="en-US" sz="1800" b="1" i="0" u="none" strike="noStrike" kern="1200" baseline="0">
                    <a:solidFill>
                      <a:schemeClr val="tx1"/>
                    </a:solidFill>
                    <a:effectLst/>
                    <a:latin typeface="Montserrat" pitchFamily="2" charset="77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2024</c:v>
                </c:pt>
                <c:pt idx="2">
                  <c:v>2023</c:v>
                </c:pt>
              </c:numCache>
            </c:numRef>
          </c:cat>
          <c:val>
            <c:numRef>
              <c:f>Foglio1!$B$2:$B$4</c:f>
              <c:numCache>
                <c:formatCode>#,##0</c:formatCode>
                <c:ptCount val="3"/>
                <c:pt idx="0">
                  <c:v>11940.750529826801</c:v>
                </c:pt>
                <c:pt idx="1">
                  <c:v>11566.622139418199</c:v>
                </c:pt>
                <c:pt idx="2">
                  <c:v>10806.742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E6-44F8-AD53-FA27715FF8CC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CDE6-44F8-AD53-FA27715FF8C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CDE6-44F8-AD53-FA27715FF8C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CDE6-44F8-AD53-FA27715FF8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2024</c:v>
                </c:pt>
                <c:pt idx="2">
                  <c:v>2023</c:v>
                </c:pt>
              </c:numCache>
            </c:numRef>
          </c:cat>
          <c:val>
            <c:numRef>
              <c:f>Foglio1!$C$2:$C$4</c:f>
              <c:numCache>
                <c:formatCode>#,##0</c:formatCode>
                <c:ptCount val="3"/>
                <c:pt idx="0">
                  <c:v>8900.7538675283795</c:v>
                </c:pt>
                <c:pt idx="1">
                  <c:v>8818.96771021922</c:v>
                </c:pt>
                <c:pt idx="2">
                  <c:v>8380.1110000000008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DE6-44F8-AD53-FA27715FF8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418824560"/>
        <c:axId val="418813744"/>
      </c:barChart>
      <c:catAx>
        <c:axId val="418824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Montserrat SemiBold" panose="00000700000000000000" pitchFamily="2" charset="0"/>
                <a:ea typeface="+mn-ea"/>
                <a:cs typeface="+mn-cs"/>
              </a:defRPr>
            </a:pPr>
            <a:endParaRPr lang="it-IT"/>
          </a:p>
        </c:txPr>
        <c:crossAx val="418813744"/>
        <c:crosses val="autoZero"/>
        <c:auto val="1"/>
        <c:lblAlgn val="ctr"/>
        <c:lblOffset val="100"/>
        <c:noMultiLvlLbl val="0"/>
      </c:catAx>
      <c:valAx>
        <c:axId val="418813744"/>
        <c:scaling>
          <c:orientation val="minMax"/>
          <c:min val="0"/>
        </c:scaling>
        <c:delete val="1"/>
        <c:axPos val="b"/>
        <c:numFmt formatCode="#,##0" sourceLinked="1"/>
        <c:majorTickMark val="none"/>
        <c:minorTickMark val="none"/>
        <c:tickLblPos val="nextTo"/>
        <c:crossAx val="41882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5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B61-4529-B2E9-4717E2637627}"/>
              </c:ext>
            </c:extLst>
          </c:dPt>
          <c:dPt>
            <c:idx val="1"/>
            <c:bubble3D val="0"/>
            <c:spPr>
              <a:solidFill>
                <a:srgbClr val="7282F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B61-4529-B2E9-4717E2637627}"/>
              </c:ext>
            </c:extLst>
          </c:dPt>
          <c:dPt>
            <c:idx val="2"/>
            <c:bubble3D val="0"/>
            <c:spPr>
              <a:solidFill>
                <a:srgbClr val="FF99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B61-4529-B2E9-4717E2637627}"/>
              </c:ext>
            </c:extLst>
          </c:dPt>
          <c:cat>
            <c:strRef>
              <c:f>Sheet1!$A$2:$A$4</c:f>
              <c:strCache>
                <c:ptCount val="3"/>
                <c:pt idx="0">
                  <c:v>Audio</c:v>
                </c:pt>
                <c:pt idx="1">
                  <c:v>Video</c:v>
                </c:pt>
                <c:pt idx="2">
                  <c:v>Testo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4.4999999999999998E-2</c:v>
                </c:pt>
                <c:pt idx="1">
                  <c:v>0.54300000000000004</c:v>
                </c:pt>
                <c:pt idx="2">
                  <c:v>0.41199999999999998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B61-4529-B2E9-4717E26376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47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396043977356921"/>
          <c:y val="4.36622972281661E-2"/>
          <c:w val="0.45207894851317737"/>
          <c:h val="0.9039429460980346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E4300"/>
            </a:solidFill>
            <a:ln w="952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7282F9"/>
              </a:solidFill>
              <a:ln w="952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0E3-4955-81D7-A005E8F94C34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0E3-4955-81D7-A005E8F94C34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  <a:ln w="952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0E3-4955-81D7-A005E8F94C34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952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0E3-4955-81D7-A005E8F94C34}"/>
              </c:ext>
            </c:extLst>
          </c:dPt>
          <c:cat>
            <c:strRef>
              <c:f>Sheet1!$A$2:$A$5</c:f>
              <c:strCache>
                <c:ptCount val="4"/>
                <c:pt idx="0">
                  <c:v>TV</c:v>
                </c:pt>
                <c:pt idx="1">
                  <c:v>VOL</c:v>
                </c:pt>
                <c:pt idx="2">
                  <c:v>Video OOH</c:v>
                </c:pt>
                <c:pt idx="3">
                  <c:v>Cinema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64.900000000000006</c:v>
                </c:pt>
                <c:pt idx="1">
                  <c:v>34.799999999999997</c:v>
                </c:pt>
                <c:pt idx="2">
                  <c:v>0.1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0E3-4955-81D7-A005E8F94C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10"/>
        <c:holeSize val="59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C4A-45F5-B867-73AF596BA13A}"/>
              </c:ext>
            </c:extLst>
          </c:dPt>
          <c:dPt>
            <c:idx val="1"/>
            <c:bubble3D val="0"/>
            <c:spPr>
              <a:solidFill>
                <a:srgbClr val="7282F9">
                  <a:alpha val="69804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C4A-45F5-B867-73AF596BA13A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C4A-45F5-B867-73AF596BA13A}"/>
              </c:ext>
            </c:extLst>
          </c:dPt>
          <c:cat>
            <c:strRef>
              <c:f>Sheet1!$A$2:$A$4</c:f>
              <c:strCache>
                <c:ptCount val="3"/>
                <c:pt idx="0">
                  <c:v>Audio</c:v>
                </c:pt>
                <c:pt idx="1">
                  <c:v>Video</c:v>
                </c:pt>
                <c:pt idx="2">
                  <c:v>Testo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4.4999999999999998E-2</c:v>
                </c:pt>
                <c:pt idx="1">
                  <c:v>0.54300000000000004</c:v>
                </c:pt>
                <c:pt idx="2">
                  <c:v>0.41199999999999998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C4A-45F5-B867-73AF596BA1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4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BE4-47B2-A415-418719A3F80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BE4-47B2-A415-418719A3F80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BE4-47B2-A415-418719A3F808}"/>
              </c:ext>
            </c:extLst>
          </c:dPt>
          <c:dPt>
            <c:idx val="3"/>
            <c:invertIfNegative val="0"/>
            <c:bubble3D val="0"/>
            <c:spPr>
              <a:solidFill>
                <a:srgbClr val="BED43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BE4-47B2-A415-418719A3F808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fld id="{0B328D6D-BD5A-46E3-A3CA-F1B538A469EA}" type="VALUE">
                      <a:rPr lang="en-US" smtClean="0"/>
                      <a:pPr/>
                      <a:t>[VALUE]</a:t>
                    </a:fld>
                    <a:endParaRPr lang="it-IT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BE4-47B2-A415-418719A3F80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+6,1%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BE4-47B2-A415-418719A3F80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baseline="0">
                    <a:solidFill>
                      <a:schemeClr val="tx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search</c:v>
                </c:pt>
                <c:pt idx="1">
                  <c:v>display</c:v>
                </c:pt>
                <c:pt idx="2">
                  <c:v>OOH</c:v>
                </c:pt>
                <c:pt idx="3">
                  <c:v>Stampa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4.4999999999999998E-2</c:v>
                </c:pt>
                <c:pt idx="1">
                  <c:v>-1.4999999999999999E-2</c:v>
                </c:pt>
                <c:pt idx="2">
                  <c:v>3.5000000000000003E-2</c:v>
                </c:pt>
                <c:pt idx="3">
                  <c:v>-4.3999999999999997E-2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E4-47B2-A415-418719A3F8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927067135"/>
        <c:axId val="1927067615"/>
      </c:barChart>
      <c:catAx>
        <c:axId val="192706713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crossAx val="1927067615"/>
        <c:crosses val="autoZero"/>
        <c:auto val="1"/>
        <c:lblAlgn val="ctr"/>
        <c:lblOffset val="100"/>
        <c:noMultiLvlLbl val="0"/>
      </c:catAx>
      <c:valAx>
        <c:axId val="1927067615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9270671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17-4ECC-9863-CC85B8DB8757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17-4ECC-9863-CC85B8DB8757}"/>
              </c:ext>
            </c:extLst>
          </c:dPt>
          <c:dPt>
            <c:idx val="2"/>
            <c:bubble3D val="0"/>
            <c:spPr>
              <a:solidFill>
                <a:srgbClr val="ED7D31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E17-4ECC-9863-CC85B8DB8757}"/>
              </c:ext>
            </c:extLst>
          </c:dPt>
          <c:cat>
            <c:strRef>
              <c:f>Sheet1!$A$2:$A$4</c:f>
              <c:strCache>
                <c:ptCount val="3"/>
                <c:pt idx="0">
                  <c:v>Audio</c:v>
                </c:pt>
                <c:pt idx="1">
                  <c:v>Video</c:v>
                </c:pt>
                <c:pt idx="2">
                  <c:v>Testo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4.4999999999999998E-2</c:v>
                </c:pt>
                <c:pt idx="1">
                  <c:v>0.54300000000000004</c:v>
                </c:pt>
                <c:pt idx="2">
                  <c:v>0.41199999999999998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17-4ECC-9863-CC85B8DB87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396043977356921"/>
          <c:y val="4.36622972281661E-2"/>
          <c:w val="0.45207894851317737"/>
          <c:h val="0.9039429460980346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E4300"/>
            </a:solidFill>
            <a:ln w="952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5050"/>
              </a:solidFill>
              <a:ln w="952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DA5-4DDC-A5B2-CC3B633F0373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DA5-4DDC-A5B2-CC3B633F0373}"/>
              </c:ext>
            </c:extLst>
          </c:dPt>
          <c:cat>
            <c:strRef>
              <c:f>Sheet1!$A$2:$A$3</c:f>
              <c:strCache>
                <c:ptCount val="2"/>
                <c:pt idx="0">
                  <c:v>radio</c:v>
                </c:pt>
                <c:pt idx="1">
                  <c:v>digital audio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86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DA5-4DDC-A5B2-CC3B633F03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10"/>
        <c:holeSize val="59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Sheet1!$B$2:$B$5</cx:f>
        <cx:lvl ptCount="4" formatCode="#.##0">
          <cx:pt idx="0">1992.5225029382534</cx:pt>
          <cx:pt idx="1">1905.069237294889</cx:pt>
          <cx:pt idx="2">569.14022854666666</cx:pt>
          <cx:pt idx="3">457.11358129119338</cx:pt>
        </cx:lvl>
      </cx:numDim>
    </cx:data>
  </cx:chartData>
  <cx:chart>
    <cx:plotArea>
      <cx:plotAreaRegion>
        <cx:series layoutId="waterfall" uniqueId="{D733A679-21B2-4009-A77B-D3F3B03C2354}">
          <cx:dataPt idx="0">
            <cx:spPr>
              <a:solidFill>
                <a:srgbClr val="ED7D31"/>
              </a:solidFill>
            </cx:spPr>
          </cx:dataPt>
          <cx:dataPt idx="1">
            <cx:spPr>
              <a:solidFill>
                <a:srgbClr val="FFC000"/>
              </a:solidFill>
            </cx:spPr>
          </cx:dataPt>
          <cx:dataPt idx="2">
            <cx:spPr>
              <a:solidFill>
                <a:srgbClr val="FFC000">
                  <a:lumMod val="40000"/>
                  <a:lumOff val="60000"/>
                </a:srgbClr>
              </a:solidFill>
            </cx:spPr>
          </cx:dataPt>
          <cx:dataPt idx="3">
            <cx:spPr>
              <a:solidFill>
                <a:srgbClr val="BED43C"/>
              </a:solidFill>
            </cx:spPr>
          </cx:dataPt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b="1">
                    <a:solidFill>
                      <a:schemeClr val="tx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pPr>
                <a:endParaRPr lang="en-US" sz="1197" b="1" i="0" u="none" strike="noStrike" baseline="0">
                  <a:solidFill>
                    <a:schemeClr val="tx1"/>
                  </a:solidFill>
                  <a:latin typeface="Montserrat" panose="00000500000000000000" pitchFamily="2" charset="0"/>
                </a:endParaRPr>
              </a:p>
            </cx:txPr>
          </cx:dataLabels>
          <cx:dataId val="0"/>
          <cx:layoutPr>
            <cx:subtotals/>
          </cx:layoutPr>
        </cx:series>
      </cx:plotAreaRegion>
      <cx:axis id="0" hidden="1">
        <cx:catScaling gapWidth="0.5"/>
        <cx:tickLabels/>
        <cx:txPr>
          <a:bodyPr vertOverflow="overflow" horzOverflow="overflow" wrap="square" lIns="0" tIns="0" rIns="0" bIns="0"/>
          <a:lstStyle/>
          <a:p>
            <a:pPr algn="ctr" rtl="0">
              <a:defRPr sz="1197" b="1" i="0">
                <a:solidFill>
                  <a:schemeClr val="tx1"/>
                </a:solidFill>
                <a:latin typeface="Montserrat Medium" panose="00000600000000000000" pitchFamily="2" charset="0"/>
                <a:ea typeface="Montserrat Medium" panose="00000600000000000000" pitchFamily="2" charset="0"/>
                <a:cs typeface="Montserrat Medium" panose="00000600000000000000" pitchFamily="2" charset="0"/>
              </a:defRPr>
            </a:pPr>
            <a:endParaRPr lang="it-IT" b="1">
              <a:solidFill>
                <a:schemeClr val="tx1"/>
              </a:solidFill>
              <a:latin typeface="Montserrat Medium" panose="00000600000000000000" pitchFamily="2" charset="0"/>
            </a:endParaRPr>
          </a:p>
        </cx:txPr>
      </cx:axis>
      <cx:axis id="1" hidden="1">
        <cx:valScaling/>
        <cx:tickLabels/>
        <cx:txPr>
          <a:bodyPr vertOverflow="overflow" horzOverflow="overflow" wrap="square" lIns="0" tIns="0" rIns="0" bIns="0"/>
          <a:lstStyle/>
          <a:p>
            <a:pPr algn="ctr" rtl="0">
              <a:defRPr sz="1197" b="0" i="0">
                <a:solidFill>
                  <a:schemeClr val="tx1"/>
                </a:solidFill>
                <a:latin typeface="Montserrat Medium" panose="00000600000000000000" pitchFamily="2" charset="0"/>
                <a:ea typeface="Montserrat Medium" panose="00000600000000000000" pitchFamily="2" charset="0"/>
                <a:cs typeface="Montserrat Medium" panose="00000600000000000000" pitchFamily="2" charset="0"/>
              </a:defRPr>
            </a:pPr>
            <a:endParaRPr lang="it-IT">
              <a:solidFill>
                <a:schemeClr val="tx1"/>
              </a:solidFill>
              <a:latin typeface="Montserrat Medium" panose="00000600000000000000" pitchFamily="2" charset="0"/>
            </a:endParaRPr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9DD3A-A691-4C24-9E79-668AC091BA57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F740D-E41F-4393-819E-8D62A806C78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2221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1 anno fa </a:t>
            </a:r>
            <a:r>
              <a:rPr lang="it-IT" dirty="0" err="1"/>
              <a:t>Crossroad</a:t>
            </a:r>
            <a:r>
              <a:rPr lang="it-IT" dirty="0"/>
              <a:t>: raccontavamo di un mondo al bivio</a:t>
            </a:r>
          </a:p>
          <a:p>
            <a:r>
              <a:rPr lang="it-IT" dirty="0"/>
              <a:t>Brave New World: </a:t>
            </a:r>
            <a:r>
              <a:rPr lang="it-IT" dirty="0" err="1"/>
              <a:t>ri</a:t>
            </a:r>
            <a:r>
              <a:rPr lang="it-IT" dirty="0"/>
              <a:t>-attingiamo da un altro grande libro di Huxley che ci ha raccontato di un mondo che può essere sia eccitante che inquietante nella sua sconosciuta natura. </a:t>
            </a:r>
          </a:p>
          <a:p>
            <a:r>
              <a:rPr lang="it-IT" dirty="0"/>
              <a:t>Mondo distopico controllato dalla </a:t>
            </a:r>
            <a:r>
              <a:rPr lang="it-IT" dirty="0" err="1"/>
              <a:t>sceinza</a:t>
            </a:r>
            <a:r>
              <a:rPr lang="it-IT" dirty="0"/>
              <a:t> e </a:t>
            </a:r>
            <a:r>
              <a:rPr lang="it-IT"/>
              <a:t>dalla tecnologia</a:t>
            </a:r>
            <a:endParaRPr lang="it-IT" dirty="0"/>
          </a:p>
          <a:p>
            <a:r>
              <a:rPr lang="it-IT" dirty="0"/>
              <a:t>In realtà il titolo attinge da un’altra grande citazione…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251BB1-9497-9F4B-869A-C31250A050B8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6350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F76D9-1DFC-F79C-337E-1D1D72E8A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DE170F-FB17-5E4D-3064-4F89A08FBB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6A2D35-AA03-50AF-3C15-24267FBF94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SPONSOSRHIP </a:t>
            </a: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Wingdings" panose="05000000000000000000" pitchFamily="2" charset="2"/>
              </a:rPr>
              <a:t> 2,3 MLD (c.a. 70% sport) </a:t>
            </a: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EVENTI </a:t>
            </a: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Wingdings" panose="05000000000000000000" pitchFamily="2" charset="2"/>
              </a:rPr>
              <a:t> 1,1 mld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>
                <a:solidFill>
                  <a:prstClr val="black"/>
                </a:solidFill>
                <a:latin typeface="Montserrat" pitchFamily="2" charset="0"/>
              </a:rPr>
              <a:t>qualsiasi tipo di </a:t>
            </a:r>
            <a:r>
              <a:rPr lang="it-IT" sz="1100" err="1">
                <a:solidFill>
                  <a:prstClr val="black"/>
                </a:solidFill>
                <a:latin typeface="Montserrat" pitchFamily="2" charset="0"/>
              </a:rPr>
              <a:t>experience</a:t>
            </a:r>
            <a:r>
              <a:rPr lang="it-IT" sz="1100">
                <a:solidFill>
                  <a:prstClr val="black"/>
                </a:solidFill>
                <a:latin typeface="Montserrat" pitchFamily="2" charset="0"/>
              </a:rPr>
              <a:t> fisica (B2B, B2C o B2I) che preveda il coinvolgimento delle persone in un dato momento e luogo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BRANDED CONTENT</a:t>
            </a:r>
            <a:r>
              <a:rPr kumimoji="0" lang="it-IT" sz="1200" b="1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Wingdings" panose="05000000000000000000" pitchFamily="2" charset="2"/>
              </a:rPr>
              <a:t> 783 mio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>
                <a:solidFill>
                  <a:prstClr val="black"/>
                </a:solidFill>
                <a:latin typeface="Montserrat" pitchFamily="2" charset="0"/>
              </a:rPr>
              <a:t>un contenuto creato o commissionato da un’impresa per comunicare la marca e i suoi valori in contesti rilevanti e affini al target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INFLUENCER MARKETING </a:t>
            </a: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Wingdings" panose="05000000000000000000" pitchFamily="2" charset="2"/>
              </a:rPr>
              <a:t> 494 mio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>
                <a:solidFill>
                  <a:prstClr val="black"/>
                </a:solidFill>
                <a:latin typeface="Montserrat" pitchFamily="2" charset="0"/>
              </a:rPr>
              <a:t>un insieme di attività che prevedono la collaborazione di un’azienda con un personaggio con un seguito social per aumentare la visibilità e il prestigio del proprio brand</a:t>
            </a: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3BC0E4-5B4C-60A8-BDC9-B6D92425B2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251BB1-9497-9F4B-869A-C31250A050B8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149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D6F7A-D0B6-F356-CE4F-58892AED2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7EAB4B-7E00-1B9E-D4D5-F965F1C449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5C1E0F-64AD-E7FC-ED6E-058A46EE50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9195E4-BADD-B892-A851-7B1914647A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51BB1-9497-9F4B-869A-C31250A050B8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0197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3834E-9EE2-52B9-2D42-0FEAA58F3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C10F9A-3B00-C04F-A8EA-B0385ACC6A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A34D07-D8D1-AEB8-ED57-3EEED446AB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21D217-32DA-9FBD-8E7C-D1513B4E93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251BB1-9497-9F4B-869A-C31250A050B8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645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251BB1-9497-9F4B-869A-C31250A050B8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953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EEEB1-10B5-0F54-954A-B266567F9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E0FBE3-5263-3199-4B70-2C03115A5A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8DC372-C1EC-2D23-5CF9-9AA7070428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468EB3-1D20-D5FF-A739-2042052D06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251BB1-9497-9F4B-869A-C31250A050B8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4827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51E41C-9971-BD1F-D7E5-016A06608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953D07-2022-FE3D-EE39-38FDBCE191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9BBEA9-DB8E-705B-5F35-D6AA69542C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SMALL BUSINESS </a:t>
            </a:r>
            <a:r>
              <a:rPr lang="it-IT">
                <a:sym typeface="Wingdings" panose="05000000000000000000" pitchFamily="2" charset="2"/>
              </a:rPr>
              <a:t> 55% (2.1 mld)</a:t>
            </a:r>
          </a:p>
          <a:p>
            <a:endParaRPr lang="it-IT">
              <a:sym typeface="Wingdings" panose="05000000000000000000" pitchFamily="2" charset="2"/>
            </a:endParaRPr>
          </a:p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3B5231-374C-546C-70AA-2EF0B9FD8B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251BB1-9497-9F4B-869A-C31250A050B8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858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8F74AB-7434-52AA-2855-6BDAEFB6C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6DE5FD-DDD5-448C-3583-2A935BB6F3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809230-1C59-1B3D-802D-DDB345182B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SMALL BUSINESS </a:t>
            </a:r>
            <a:r>
              <a:rPr lang="it-IT">
                <a:sym typeface="Wingdings" panose="05000000000000000000" pitchFamily="2" charset="2"/>
              </a:rPr>
              <a:t> 55% (2.1 mld)</a:t>
            </a:r>
          </a:p>
          <a:p>
            <a:endParaRPr lang="it-IT">
              <a:sym typeface="Wingdings" panose="05000000000000000000" pitchFamily="2" charset="2"/>
            </a:endParaRPr>
          </a:p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81C2F3-22F8-821C-E39F-F57A0CBEA3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51BB1-9497-9F4B-869A-C31250A050B8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9032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D4027F-9ABA-C91B-59AC-7F4815E81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0C9D03-1B5F-B9D7-CBD3-795081B95A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FA603F-D412-8E7E-0DE6-412F1085E0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47537-8CB4-E540-45BA-29C7FBA233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51BB1-9497-9F4B-869A-C31250A050B8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0789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51BB1-9497-9F4B-869A-C31250A050B8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9854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828D63-167F-6213-DA61-DD8682BC2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114E88-21B1-363E-494A-177167B4F3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1EC388-788B-3C5C-6C4E-E793A79127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2FE65D-1B63-5B95-AAF6-70E052CE7A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251BB1-9497-9F4B-869A-C31250A050B8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16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343B32-3ECC-8642-9CC5-5F706E6F9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D82A46D-7569-AF43-B64F-671926B2F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9E35F2-C6B1-C942-87DD-8AE37B55F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D2C6-BE31-CD49-B402-C6A4A7466558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93357D4-BF9D-D249-AEDB-A1FBB6DCC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DAA1E55-AE05-0241-B791-BD02D3259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D06F-5F0E-C24C-9B15-77E294E2C6A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9876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05E242-B217-4B4D-8C17-FBAB28CE8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B14AA52-65D0-9840-AE7E-2D88095B91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02EE716-82C2-CA4A-B936-8842DE29A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D2C6-BE31-CD49-B402-C6A4A7466558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973AC93-9AEF-664B-AF9F-DAA8A9949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60B6536-5F87-0B41-A11B-9E437BF9D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D06F-5F0E-C24C-9B15-77E294E2C6A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5389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E5B5923-FBAE-284A-9CEC-743DF7DA03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22C81D7-E6BB-2E47-9258-09996672AB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EF3C298-00EF-9249-AD8E-399A4CC10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D2C6-BE31-CD49-B402-C6A4A7466558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EE04F9F-9D88-D140-9F20-DB3C6B130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2ECB256-81E2-F84E-82E4-1CDAE9F13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D06F-5F0E-C24C-9B15-77E294E2C6A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180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06AED1-93EB-EC47-897E-E4138A946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39643E2-B27C-9E48-BA54-B42517DAA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4110FEB-BBB2-8E40-932E-B4383427B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D2C6-BE31-CD49-B402-C6A4A7466558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5F1778D-8522-1942-8701-6F71C008C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9B03F4-7056-8342-A1ED-F5B4B7801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D06F-5F0E-C24C-9B15-77E294E2C6A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3535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779723-4303-FC47-A2CA-6A3547950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4EE836B-76DA-A043-82C8-9DF9D5A08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85F595C-D6BA-FA42-B3BA-4D66A69BD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D2C6-BE31-CD49-B402-C6A4A7466558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B6ACE8-4E89-8249-851E-B862D2C61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6B57058-1571-BF46-8EBD-619C57702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D06F-5F0E-C24C-9B15-77E294E2C6A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7450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BC9D25-7BC4-EB44-8361-5151068E0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99DD68-1B94-F442-874A-AEA936443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06DBB34-BFDD-C248-8E14-CA08EAF682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2A1DC1F-024E-D545-B051-875EB5F49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D2C6-BE31-CD49-B402-C6A4A7466558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D5253D6-334D-4A49-8FB6-8524D46F4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FB17FD8-25F6-E846-B59F-65E23BA92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D06F-5F0E-C24C-9B15-77E294E2C6A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8663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1F645D-1657-0446-85B5-5AD656E1E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1BB2F2C-8F85-694F-BC6B-3C4B4B776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1B7174E-A5A6-7F4B-9110-4E6E83FEF7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47B3653-DCA1-3F4E-AD0C-2006738602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03BF7B9-9CDB-9442-BF30-4FF0913038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3401691-2F6B-584B-83DC-A0071D2FA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D2C6-BE31-CD49-B402-C6A4A7466558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B773394-C5F8-C94F-ABEF-1B5CFC94E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14DE508-60D2-F840-A99B-319C66B87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D06F-5F0E-C24C-9B15-77E294E2C6A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2335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D614C6-7246-1B4C-9E49-175183803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410A398-5388-3041-BE50-E377F489E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D2C6-BE31-CD49-B402-C6A4A7466558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63A8F7A-DEAF-5549-AC39-15BDCD97B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9F91C79-3D88-734A-B054-0C680BF3F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D06F-5F0E-C24C-9B15-77E294E2C6A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5732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7460523-FBCD-1149-BCB5-7CA8443D0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D2C6-BE31-CD49-B402-C6A4A7466558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52D633F-BDA5-4B4D-86F9-5E6371CB0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010D8C2-72F4-7A4A-BCA1-838D91C9F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D06F-5F0E-C24C-9B15-77E294E2C6A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4133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A7EEA6-CA11-264F-BC48-DF9CAA83B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18F5E5-B2C5-A146-8FE8-54A0C6E2E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53EDD7F-5E71-3D43-8033-AC99838A1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A3218FD-73D9-1647-8903-4F6621233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D2C6-BE31-CD49-B402-C6A4A7466558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CC697F6-1A61-C946-B64C-2D147CC35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6C089F4-644A-394E-935B-A2878654C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D06F-5F0E-C24C-9B15-77E294E2C6A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0118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47A878-E0B4-1345-8386-F97C80AD1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3962E37-82D8-FB40-B8D0-14AA92FA12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AC4CAC2-C901-744A-91CD-B3E58F783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B4E0435-EFC3-3D4D-949F-29CC142E1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D2C6-BE31-CD49-B402-C6A4A7466558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0BD7DB5-81A5-9346-A48E-2B12D2A4F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5E8D0AA-20F0-8E41-8383-68B33A4A0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D06F-5F0E-C24C-9B15-77E294E2C6A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722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1A98BF3-CE6D-B34E-BC9E-52A7402BE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FAAC588-EFAD-874F-A98E-4FB9A851C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2822C53-8D12-C14E-9267-A95768C31C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0D2C6-BE31-CD49-B402-C6A4A7466558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BFE81CB-0CE5-4144-BDFA-6FB2842A2B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C176DA1-7703-0F46-A06D-E000EF667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4D06F-5F0E-C24C-9B15-77E294E2C6A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006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em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chart" Target="../charts/char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chart" Target="../charts/chart13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chart" Target="../charts/chart1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chart" Target="../charts/chart5.xml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chart" Target="../charts/chart6.xml"/><Relationship Id="rId4" Type="http://schemas.openxmlformats.org/officeDocument/2006/relationships/image" Target="../media/image10.png"/><Relationship Id="rId9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9.emf"/><Relationship Id="rId7" Type="http://schemas.microsoft.com/office/2014/relationships/chartEx" Target="../charts/chartEx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chart" Target="../charts/chart8.xml"/><Relationship Id="rId4" Type="http://schemas.openxmlformats.org/officeDocument/2006/relationships/image" Target="../media/image2.emf"/><Relationship Id="rId9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emf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chart" Target="../charts/chart10.xml"/><Relationship Id="rId4" Type="http://schemas.openxmlformats.org/officeDocument/2006/relationships/image" Target="../media/image2.emf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1.xml"/><Relationship Id="rId5" Type="http://schemas.openxmlformats.org/officeDocument/2006/relationships/image" Target="../media/image2.emf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E4D8573-9276-A542-BA6F-12518DEF2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034987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5C0BE42-3401-E84A-B019-D42B378F7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39" y="682747"/>
            <a:ext cx="1992407" cy="80044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C44B4FE-7386-F344-BD6D-469922755D66}"/>
              </a:ext>
            </a:extLst>
          </p:cNvPr>
          <p:cNvSpPr txBox="1"/>
          <p:nvPr/>
        </p:nvSpPr>
        <p:spPr>
          <a:xfrm>
            <a:off x="3997705" y="1082968"/>
            <a:ext cx="642210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Brave New World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3600" b="1">
              <a:solidFill>
                <a:prstClr val="black"/>
              </a:solidFill>
              <a:latin typeface="Montserrat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srgbClr val="FFD2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Il mercato pubblicitario: tra evoluzione e imprevedibilità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2596B55-E4C0-EC44-92A6-4966116980E4}"/>
              </a:ext>
            </a:extLst>
          </p:cNvPr>
          <p:cNvSpPr txBox="1"/>
          <p:nvPr/>
        </p:nvSpPr>
        <p:spPr>
          <a:xfrm>
            <a:off x="3997705" y="5810160"/>
            <a:ext cx="3289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Federica Setti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Portavoce Media Hub UNA</a:t>
            </a:r>
            <a:endParaRPr kumimoji="0" lang="it-IT" sz="1800" b="0" i="1" u="none" strike="noStrike" kern="1200" cap="none" spc="0" normalizeH="0" baseline="0" noProof="0">
              <a:ln>
                <a:noFill/>
              </a:ln>
              <a:solidFill>
                <a:srgbClr val="FFD20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AA54DB1-E458-1546-B77F-54B262EDF4A5}"/>
              </a:ext>
            </a:extLst>
          </p:cNvPr>
          <p:cNvSpPr txBox="1"/>
          <p:nvPr/>
        </p:nvSpPr>
        <p:spPr>
          <a:xfrm>
            <a:off x="3997705" y="4591742"/>
            <a:ext cx="20377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19 novembre 2025</a:t>
            </a:r>
          </a:p>
        </p:txBody>
      </p:sp>
    </p:spTree>
    <p:extLst>
      <p:ext uri="{BB962C8B-B14F-4D97-AF65-F5344CB8AC3E}">
        <p14:creationId xmlns:p14="http://schemas.microsoft.com/office/powerpoint/2010/main" val="2691041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D259CB-F079-70CF-78E8-209091A2F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CFBBF30-9BF9-4E9E-E22B-D9633EB73889}"/>
              </a:ext>
            </a:extLst>
          </p:cNvPr>
          <p:cNvSpPr/>
          <p:nvPr/>
        </p:nvSpPr>
        <p:spPr>
          <a:xfrm>
            <a:off x="9212826" y="0"/>
            <a:ext cx="2979174" cy="685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DA81932-0BD2-6FE6-DBC1-60E0C885B441}"/>
              </a:ext>
            </a:extLst>
          </p:cNvPr>
          <p:cNvSpPr txBox="1"/>
          <p:nvPr/>
        </p:nvSpPr>
        <p:spPr>
          <a:xfrm>
            <a:off x="465874" y="464201"/>
            <a:ext cx="869219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it-IT" sz="2800" b="1" i="0" u="none" strike="noStrike" kern="1200" cap="none" spc="0" normalizeH="0" baseline="0" noProof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Experential</a:t>
            </a:r>
            <a:r>
              <a:rPr lang="it-IT" sz="2800" b="1">
                <a:solidFill>
                  <a:schemeClr val="accent4"/>
                </a:solidFill>
                <a:latin typeface="Montserrat" pitchFamily="2" charset="77"/>
              </a:rPr>
              <a:t> Market</a:t>
            </a:r>
            <a:r>
              <a:rPr kumimoji="0" lang="it-IT" sz="280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: </a:t>
            </a:r>
            <a:r>
              <a:rPr kumimoji="0" lang="it-IT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un Mercato con </a:t>
            </a:r>
          </a:p>
          <a:p>
            <a:pPr lvl="0">
              <a:defRPr/>
            </a:pPr>
            <a:r>
              <a:rPr lang="it-IT" sz="2800" b="1">
                <a:solidFill>
                  <a:prstClr val="black"/>
                </a:solidFill>
                <a:latin typeface="Montserrat" pitchFamily="2" charset="77"/>
              </a:rPr>
              <a:t>anime diverse</a:t>
            </a:r>
            <a:endParaRPr kumimoji="0" lang="it-IT" sz="28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5BCD05B-353A-311C-864E-F633046A78E1}"/>
              </a:ext>
            </a:extLst>
          </p:cNvPr>
          <p:cNvSpPr txBox="1"/>
          <p:nvPr/>
        </p:nvSpPr>
        <p:spPr>
          <a:xfrm>
            <a:off x="465874" y="6234555"/>
            <a:ext cx="3156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Fonte: UNA Media Hub su stime UNA</a:t>
            </a:r>
            <a:endParaRPr kumimoji="0" lang="it-IT" sz="1100" b="0" i="1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pic>
        <p:nvPicPr>
          <p:cNvPr id="2" name="Immagine 5">
            <a:extLst>
              <a:ext uri="{FF2B5EF4-FFF2-40B4-BE49-F238E27FC236}">
                <a16:creationId xmlns:a16="http://schemas.microsoft.com/office/drawing/2014/main" id="{846215FB-CC69-55BC-C237-428F34993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8296" y="469555"/>
            <a:ext cx="1218302" cy="489449"/>
          </a:xfrm>
          <a:prstGeom prst="rect">
            <a:avLst/>
          </a:prstGeom>
        </p:spPr>
      </p:pic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1DB4D5FC-0EF2-984B-8BDD-81FB919B3A1D}"/>
              </a:ext>
            </a:extLst>
          </p:cNvPr>
          <p:cNvGraphicFramePr/>
          <p:nvPr/>
        </p:nvGraphicFramePr>
        <p:xfrm>
          <a:off x="303717" y="1759399"/>
          <a:ext cx="8128000" cy="4451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9EB101C2-AE37-6F8E-8E68-0454B0CD0938}"/>
              </a:ext>
            </a:extLst>
          </p:cNvPr>
          <p:cNvSpPr txBox="1"/>
          <p:nvPr/>
        </p:nvSpPr>
        <p:spPr>
          <a:xfrm>
            <a:off x="303717" y="1449086"/>
            <a:ext cx="36492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b="1">
                <a:solidFill>
                  <a:prstClr val="black"/>
                </a:solidFill>
                <a:latin typeface="Montserrat" pitchFamily="2" charset="0"/>
              </a:rPr>
              <a:t>Share % sul totale </a:t>
            </a:r>
            <a:r>
              <a:rPr lang="it-IT" sz="1200" b="1" err="1">
                <a:solidFill>
                  <a:prstClr val="black"/>
                </a:solidFill>
                <a:latin typeface="Montserrat" pitchFamily="2" charset="0"/>
              </a:rPr>
              <a:t>experiential</a:t>
            </a:r>
            <a:r>
              <a:rPr lang="it-IT" sz="1200" b="1">
                <a:solidFill>
                  <a:prstClr val="black"/>
                </a:solidFill>
                <a:latin typeface="Montserrat" pitchFamily="2" charset="0"/>
              </a:rPr>
              <a:t> market</a:t>
            </a:r>
            <a:endParaRPr lang="it-IT" sz="1200" b="1"/>
          </a:p>
        </p:txBody>
      </p:sp>
      <p:sp>
        <p:nvSpPr>
          <p:cNvPr id="50" name="Text Placeholder 9">
            <a:extLst>
              <a:ext uri="{FF2B5EF4-FFF2-40B4-BE49-F238E27FC236}">
                <a16:creationId xmlns:a16="http://schemas.microsoft.com/office/drawing/2014/main" id="{9BBC732D-BFB1-FFE8-F4BB-06BEAF719EBF}"/>
              </a:ext>
            </a:extLst>
          </p:cNvPr>
          <p:cNvSpPr txBox="1">
            <a:spLocks/>
          </p:cNvSpPr>
          <p:nvPr/>
        </p:nvSpPr>
        <p:spPr>
          <a:xfrm>
            <a:off x="10168746" y="1895382"/>
            <a:ext cx="1857273" cy="417444"/>
          </a:xfrm>
          <a:prstGeom prst="rect">
            <a:avLst/>
          </a:prstGeom>
          <a:noFill/>
        </p:spPr>
        <p:txBody>
          <a:bodyPr vert="horz" lIns="216000" tIns="0" rIns="0" bIns="0" numCol="1" spcCol="36000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0" b="0" i="0" kern="1200">
                <a:solidFill>
                  <a:schemeClr val="bg1"/>
                </a:solidFill>
                <a:latin typeface="WPP Thin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i="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7938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i="0" kern="1200" cap="all" spc="200" baseline="0">
                <a:solidFill>
                  <a:schemeClr val="bg1"/>
                </a:solidFill>
                <a:latin typeface="WPP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anose="00000500000000000000" pitchFamily="2" charset="0"/>
              </a:rPr>
              <a:t>+16.1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anose="00000500000000000000" pitchFamily="2" charset="0"/>
              </a:rPr>
              <a:t>%</a:t>
            </a: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1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4E3BF55-DB6A-C014-2CC8-BD078B22A6E9}"/>
              </a:ext>
            </a:extLst>
          </p:cNvPr>
          <p:cNvSpPr txBox="1"/>
          <p:nvPr/>
        </p:nvSpPr>
        <p:spPr>
          <a:xfrm>
            <a:off x="9212826" y="1934827"/>
            <a:ext cx="1551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>
                <a:latin typeface="Montserrat" panose="00000500000000000000" pitchFamily="2" charset="0"/>
              </a:rPr>
              <a:t>Influencer</a:t>
            </a:r>
            <a:endParaRPr lang="it-IT" sz="1600">
              <a:solidFill>
                <a:schemeClr val="accent1"/>
              </a:solidFill>
              <a:latin typeface="Montserrat" panose="00000500000000000000" pitchFamily="2" charset="0"/>
            </a:endParaRPr>
          </a:p>
        </p:txBody>
      </p:sp>
      <p:sp>
        <p:nvSpPr>
          <p:cNvPr id="52" name="Text Placeholder 9">
            <a:extLst>
              <a:ext uri="{FF2B5EF4-FFF2-40B4-BE49-F238E27FC236}">
                <a16:creationId xmlns:a16="http://schemas.microsoft.com/office/drawing/2014/main" id="{0282DEAD-FFA7-6D04-BEA2-D1250860E1AD}"/>
              </a:ext>
            </a:extLst>
          </p:cNvPr>
          <p:cNvSpPr txBox="1">
            <a:spLocks/>
          </p:cNvSpPr>
          <p:nvPr/>
        </p:nvSpPr>
        <p:spPr>
          <a:xfrm>
            <a:off x="10168746" y="4605527"/>
            <a:ext cx="1857273" cy="417444"/>
          </a:xfrm>
          <a:prstGeom prst="rect">
            <a:avLst/>
          </a:prstGeom>
          <a:noFill/>
        </p:spPr>
        <p:txBody>
          <a:bodyPr vert="horz" lIns="216000" tIns="0" rIns="0" bIns="0" numCol="1" spcCol="36000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0" b="0" i="0" kern="1200">
                <a:solidFill>
                  <a:schemeClr val="bg1"/>
                </a:solidFill>
                <a:latin typeface="WPP Thin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i="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7938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i="0" kern="1200" cap="all" spc="200" baseline="0">
                <a:solidFill>
                  <a:schemeClr val="bg1"/>
                </a:solidFill>
                <a:latin typeface="WPP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anose="00000500000000000000" pitchFamily="2" charset="0"/>
              </a:rPr>
              <a:t>+10.9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anose="00000500000000000000" pitchFamily="2" charset="0"/>
              </a:rPr>
              <a:t>%</a:t>
            </a: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1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3D59633-EB7B-D126-6927-CC18366E15B1}"/>
              </a:ext>
            </a:extLst>
          </p:cNvPr>
          <p:cNvSpPr txBox="1"/>
          <p:nvPr/>
        </p:nvSpPr>
        <p:spPr>
          <a:xfrm>
            <a:off x="9212826" y="4644972"/>
            <a:ext cx="1678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>
                <a:latin typeface="Montserrat" panose="00000500000000000000" pitchFamily="2" charset="0"/>
              </a:rPr>
              <a:t>Sponsorship</a:t>
            </a:r>
            <a:endParaRPr lang="it-IT" sz="1600">
              <a:solidFill>
                <a:schemeClr val="accent1"/>
              </a:solidFill>
              <a:latin typeface="Montserrat" panose="00000500000000000000" pitchFamily="2" charset="0"/>
            </a:endParaRPr>
          </a:p>
        </p:txBody>
      </p:sp>
      <p:sp>
        <p:nvSpPr>
          <p:cNvPr id="54" name="Text Placeholder 9">
            <a:extLst>
              <a:ext uri="{FF2B5EF4-FFF2-40B4-BE49-F238E27FC236}">
                <a16:creationId xmlns:a16="http://schemas.microsoft.com/office/drawing/2014/main" id="{F9F753AA-64AA-82B1-06EF-0D5B1B57CD6B}"/>
              </a:ext>
            </a:extLst>
          </p:cNvPr>
          <p:cNvSpPr txBox="1">
            <a:spLocks/>
          </p:cNvSpPr>
          <p:nvPr/>
        </p:nvSpPr>
        <p:spPr>
          <a:xfrm>
            <a:off x="10168746" y="3178155"/>
            <a:ext cx="1857273" cy="417444"/>
          </a:xfrm>
          <a:prstGeom prst="rect">
            <a:avLst/>
          </a:prstGeom>
          <a:noFill/>
        </p:spPr>
        <p:txBody>
          <a:bodyPr vert="horz" lIns="216000" tIns="0" rIns="0" bIns="0" numCol="1" spcCol="36000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0" b="0" i="0" kern="1200">
                <a:solidFill>
                  <a:schemeClr val="bg1"/>
                </a:solidFill>
                <a:latin typeface="WPP Thin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i="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7938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i="0" kern="1200" cap="all" spc="200" baseline="0">
                <a:solidFill>
                  <a:schemeClr val="bg1"/>
                </a:solidFill>
                <a:latin typeface="WPP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anose="00000500000000000000" pitchFamily="2" charset="0"/>
              </a:rPr>
              <a:t>+22.4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anose="00000500000000000000" pitchFamily="2" charset="0"/>
              </a:rPr>
              <a:t>%</a:t>
            </a: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1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AF78403-FA9F-404A-C48E-C6388FCA8306}"/>
              </a:ext>
            </a:extLst>
          </p:cNvPr>
          <p:cNvSpPr txBox="1"/>
          <p:nvPr/>
        </p:nvSpPr>
        <p:spPr>
          <a:xfrm>
            <a:off x="9212827" y="3217600"/>
            <a:ext cx="1225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>
                <a:latin typeface="Montserrat" panose="00000500000000000000" pitchFamily="2" charset="0"/>
              </a:rPr>
              <a:t>Eventi</a:t>
            </a:r>
            <a:endParaRPr lang="it-IT" sz="1600">
              <a:solidFill>
                <a:schemeClr val="accent1"/>
              </a:solidFill>
              <a:latin typeface="Montserrat" panose="00000500000000000000" pitchFamily="2" charset="0"/>
            </a:endParaRPr>
          </a:p>
        </p:txBody>
      </p:sp>
      <p:sp>
        <p:nvSpPr>
          <p:cNvPr id="56" name="Text Placeholder 9">
            <a:extLst>
              <a:ext uri="{FF2B5EF4-FFF2-40B4-BE49-F238E27FC236}">
                <a16:creationId xmlns:a16="http://schemas.microsoft.com/office/drawing/2014/main" id="{73966740-78E9-5116-ED6C-BDBABA7067C4}"/>
              </a:ext>
            </a:extLst>
          </p:cNvPr>
          <p:cNvSpPr txBox="1">
            <a:spLocks/>
          </p:cNvSpPr>
          <p:nvPr/>
        </p:nvSpPr>
        <p:spPr>
          <a:xfrm>
            <a:off x="10168746" y="2457879"/>
            <a:ext cx="1857273" cy="417444"/>
          </a:xfrm>
          <a:prstGeom prst="rect">
            <a:avLst/>
          </a:prstGeom>
          <a:noFill/>
        </p:spPr>
        <p:txBody>
          <a:bodyPr vert="horz" lIns="216000" tIns="0" rIns="0" bIns="0" numCol="1" spcCol="36000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0" b="0" i="0" kern="1200">
                <a:solidFill>
                  <a:schemeClr val="bg1"/>
                </a:solidFill>
                <a:latin typeface="WPP Thin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i="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7938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i="0" kern="1200" cap="all" spc="200" baseline="0">
                <a:solidFill>
                  <a:schemeClr val="bg1"/>
                </a:solidFill>
                <a:latin typeface="WPP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anose="00000500000000000000" pitchFamily="2" charset="0"/>
              </a:rPr>
              <a:t>+8.4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anose="00000500000000000000" pitchFamily="2" charset="0"/>
              </a:rPr>
              <a:t>%</a:t>
            </a: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0" marR="0" lvl="1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A65F58D-7FD7-FFA7-FBD2-05DDE4AB626B}"/>
              </a:ext>
            </a:extLst>
          </p:cNvPr>
          <p:cNvSpPr txBox="1"/>
          <p:nvPr/>
        </p:nvSpPr>
        <p:spPr>
          <a:xfrm>
            <a:off x="9212827" y="2497324"/>
            <a:ext cx="1551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err="1">
                <a:latin typeface="Montserrat" panose="00000500000000000000" pitchFamily="2" charset="0"/>
              </a:rPr>
              <a:t>Branded</a:t>
            </a:r>
            <a:endParaRPr lang="it-IT" sz="1600">
              <a:solidFill>
                <a:schemeClr val="accent1"/>
              </a:solidFill>
              <a:latin typeface="Montserrat" panose="00000500000000000000" pitchFamily="2" charset="0"/>
            </a:endParaRPr>
          </a:p>
        </p:txBody>
      </p:sp>
      <p:pic>
        <p:nvPicPr>
          <p:cNvPr id="58" name="Picture 57" descr="sponsorship Icon 2210104">
            <a:extLst>
              <a:ext uri="{FF2B5EF4-FFF2-40B4-BE49-F238E27FC236}">
                <a16:creationId xmlns:a16="http://schemas.microsoft.com/office/drawing/2014/main" id="{0987A047-066D-E11D-E840-898D336F5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649" y="4558191"/>
            <a:ext cx="479140" cy="51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0" descr="Brand">
            <a:extLst>
              <a:ext uri="{FF2B5EF4-FFF2-40B4-BE49-F238E27FC236}">
                <a16:creationId xmlns:a16="http://schemas.microsoft.com/office/drawing/2014/main" id="{F09D2FC4-B9E8-7366-79D4-3144A2DF6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370" y="2497324"/>
            <a:ext cx="397700" cy="39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9" descr="concert Icon 3852489">
            <a:extLst>
              <a:ext uri="{FF2B5EF4-FFF2-40B4-BE49-F238E27FC236}">
                <a16:creationId xmlns:a16="http://schemas.microsoft.com/office/drawing/2014/main" id="{10768633-4CA0-A7D7-0226-9CDFF11FD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173" y="3218334"/>
            <a:ext cx="372092" cy="39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Influencer - Free people icons">
            <a:extLst>
              <a:ext uri="{FF2B5EF4-FFF2-40B4-BE49-F238E27FC236}">
                <a16:creationId xmlns:a16="http://schemas.microsoft.com/office/drawing/2014/main" id="{C6928E14-C2EB-66BC-3C3B-D0949B3D9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76" y="1870688"/>
            <a:ext cx="386666" cy="41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E830076A-64D4-6279-4847-6CCAD6F0A809}"/>
              </a:ext>
            </a:extLst>
          </p:cNvPr>
          <p:cNvSpPr txBox="1"/>
          <p:nvPr/>
        </p:nvSpPr>
        <p:spPr>
          <a:xfrm>
            <a:off x="10135450" y="1513660"/>
            <a:ext cx="19319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050">
                <a:latin typeface="Montserrat" panose="00000500000000000000" pitchFamily="2" charset="0"/>
              </a:rPr>
              <a:t>CAGR 2025-2021</a:t>
            </a:r>
            <a:endParaRPr lang="it-IT" sz="1050">
              <a:solidFill>
                <a:schemeClr val="accent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13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2756D-73A3-CBB5-E743-5E1A08D37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DF594DD1-D1E5-3F91-51F8-62818F1F5C98}"/>
              </a:ext>
            </a:extLst>
          </p:cNvPr>
          <p:cNvSpPr txBox="1"/>
          <p:nvPr/>
        </p:nvSpPr>
        <p:spPr>
          <a:xfrm>
            <a:off x="465874" y="469556"/>
            <a:ext cx="97011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dirty="0">
                <a:solidFill>
                  <a:prstClr val="black"/>
                </a:solidFill>
                <a:latin typeface="Montserrat" pitchFamily="2" charset="77"/>
              </a:rPr>
              <a:t>2026: anno degli eventi sportivi, porta un </a:t>
            </a:r>
            <a:r>
              <a:rPr lang="it-IT" sz="2800" b="1" dirty="0" err="1">
                <a:solidFill>
                  <a:prstClr val="black"/>
                </a:solidFill>
                <a:latin typeface="Montserrat" pitchFamily="2" charset="77"/>
              </a:rPr>
              <a:t>boost</a:t>
            </a:r>
            <a:r>
              <a:rPr lang="it-IT" sz="2800" b="1" dirty="0">
                <a:solidFill>
                  <a:prstClr val="black"/>
                </a:solidFill>
                <a:latin typeface="Montserrat" pitchFamily="2" charset="77"/>
              </a:rPr>
              <a:t> da quasi 1 miliardo al Mercato della Comunicazione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DB551A1-D76B-2F84-EFAA-3CE3AFE511B7}"/>
              </a:ext>
            </a:extLst>
          </p:cNvPr>
          <p:cNvSpPr txBox="1"/>
          <p:nvPr/>
        </p:nvSpPr>
        <p:spPr>
          <a:xfrm>
            <a:off x="465874" y="6234555"/>
            <a:ext cx="52817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12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Fonte: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UNA Media Hub</a:t>
            </a:r>
            <a:endParaRPr lang="it-IT" sz="1100" i="1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55B2AD49-66BC-B80A-D330-DB9DA0811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3997" y="0"/>
            <a:ext cx="2004362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0BF78A4-E70E-F54D-D5F8-8FAF2B3795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8296" y="469555"/>
            <a:ext cx="1218302" cy="489449"/>
          </a:xfrm>
          <a:prstGeom prst="rect">
            <a:avLst/>
          </a:prstGeom>
        </p:spPr>
      </p:pic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0FA870DB-B5C5-5E1E-0E57-B6598B38FC77}"/>
              </a:ext>
            </a:extLst>
          </p:cNvPr>
          <p:cNvGraphicFramePr/>
          <p:nvPr/>
        </p:nvGraphicFramePr>
        <p:xfrm>
          <a:off x="465874" y="1660900"/>
          <a:ext cx="4312684" cy="4349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2784D0BE-0232-81EC-24AE-1A9EE09C4BE5}"/>
              </a:ext>
            </a:extLst>
          </p:cNvPr>
          <p:cNvSpPr txBox="1"/>
          <p:nvPr/>
        </p:nvSpPr>
        <p:spPr>
          <a:xfrm>
            <a:off x="1158717" y="1978355"/>
            <a:ext cx="853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0"/>
              </a:rPr>
              <a:t>16,6</a:t>
            </a:r>
          </a:p>
        </p:txBody>
      </p:sp>
      <p:sp>
        <p:nvSpPr>
          <p:cNvPr id="14" name="CasellaDiTesto 6">
            <a:extLst>
              <a:ext uri="{FF2B5EF4-FFF2-40B4-BE49-F238E27FC236}">
                <a16:creationId xmlns:a16="http://schemas.microsoft.com/office/drawing/2014/main" id="{BB7D8AEC-E4EF-1A58-91A6-18F71BD985D0}"/>
              </a:ext>
            </a:extLst>
          </p:cNvPr>
          <p:cNvSpPr txBox="1"/>
          <p:nvPr/>
        </p:nvSpPr>
        <p:spPr>
          <a:xfrm>
            <a:off x="1969050" y="4242212"/>
            <a:ext cx="13063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</a:rPr>
              <a:t>Mercato </a:t>
            </a:r>
            <a:r>
              <a:rPr kumimoji="0" lang="it-IT" sz="105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</a:rPr>
              <a:t>Adv</a:t>
            </a: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</a:rPr>
              <a:t> tradizionale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E0F9ED-AAFD-FF61-A5E8-161ADC9300BD}"/>
              </a:ext>
            </a:extLst>
          </p:cNvPr>
          <p:cNvSpPr txBox="1"/>
          <p:nvPr/>
        </p:nvSpPr>
        <p:spPr>
          <a:xfrm rot="16200000">
            <a:off x="605595" y="3304728"/>
            <a:ext cx="917969" cy="4524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  <a:cs typeface="Poppins" panose="00000500000000000000" pitchFamily="2" charset="0"/>
                <a:sym typeface="Arial"/>
              </a:rPr>
              <a:t>miliardi €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6ACA41E-32E9-9E19-2141-40264F664701}"/>
              </a:ext>
            </a:extLst>
          </p:cNvPr>
          <p:cNvSpPr txBox="1"/>
          <p:nvPr/>
        </p:nvSpPr>
        <p:spPr>
          <a:xfrm>
            <a:off x="3199273" y="1674511"/>
            <a:ext cx="853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0"/>
              </a:rPr>
              <a:t>17,5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BBFDBC9-1EC5-5763-6290-75DFAD1AB451}"/>
              </a:ext>
            </a:extLst>
          </p:cNvPr>
          <p:cNvCxnSpPr>
            <a:cxnSpLocks/>
          </p:cNvCxnSpPr>
          <p:nvPr/>
        </p:nvCxnSpPr>
        <p:spPr>
          <a:xfrm>
            <a:off x="4167045" y="2764123"/>
            <a:ext cx="92471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21EB0D3-AEBD-B714-A25D-1D95BB6E6F43}"/>
              </a:ext>
            </a:extLst>
          </p:cNvPr>
          <p:cNvCxnSpPr>
            <a:cxnSpLocks/>
          </p:cNvCxnSpPr>
          <p:nvPr/>
        </p:nvCxnSpPr>
        <p:spPr>
          <a:xfrm>
            <a:off x="4167045" y="4404873"/>
            <a:ext cx="992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sellaDiTesto 6">
            <a:extLst>
              <a:ext uri="{FF2B5EF4-FFF2-40B4-BE49-F238E27FC236}">
                <a16:creationId xmlns:a16="http://schemas.microsoft.com/office/drawing/2014/main" id="{4ADD0A4A-EB43-240F-447D-8653C295FB47}"/>
              </a:ext>
            </a:extLst>
          </p:cNvPr>
          <p:cNvSpPr txBox="1"/>
          <p:nvPr/>
        </p:nvSpPr>
        <p:spPr>
          <a:xfrm>
            <a:off x="4144894" y="4015546"/>
            <a:ext cx="1171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7282F9"/>
                </a:solidFill>
                <a:effectLst/>
                <a:uLnTx/>
                <a:uFillTx/>
                <a:latin typeface="Montserrat Black" panose="00000A00000000000000" pitchFamily="2" charset="0"/>
              </a:rPr>
              <a:t>+4,5%</a:t>
            </a:r>
          </a:p>
        </p:txBody>
      </p:sp>
      <p:sp>
        <p:nvSpPr>
          <p:cNvPr id="44" name="CasellaDiTesto 6">
            <a:extLst>
              <a:ext uri="{FF2B5EF4-FFF2-40B4-BE49-F238E27FC236}">
                <a16:creationId xmlns:a16="http://schemas.microsoft.com/office/drawing/2014/main" id="{DD49E2D4-8A7C-4487-61F0-349219520F47}"/>
              </a:ext>
            </a:extLst>
          </p:cNvPr>
          <p:cNvSpPr txBox="1"/>
          <p:nvPr/>
        </p:nvSpPr>
        <p:spPr>
          <a:xfrm>
            <a:off x="4144894" y="2364013"/>
            <a:ext cx="1171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Montserrat Black" panose="00000A00000000000000" pitchFamily="2" charset="0"/>
              </a:rPr>
              <a:t>+6,9%</a:t>
            </a:r>
          </a:p>
        </p:txBody>
      </p:sp>
      <p:sp>
        <p:nvSpPr>
          <p:cNvPr id="45" name="CasellaDiTesto 6">
            <a:extLst>
              <a:ext uri="{FF2B5EF4-FFF2-40B4-BE49-F238E27FC236}">
                <a16:creationId xmlns:a16="http://schemas.microsoft.com/office/drawing/2014/main" id="{E1E8CF9B-D5BF-B215-2BEA-B266CD4E9EF8}"/>
              </a:ext>
            </a:extLst>
          </p:cNvPr>
          <p:cNvSpPr txBox="1"/>
          <p:nvPr/>
        </p:nvSpPr>
        <p:spPr>
          <a:xfrm>
            <a:off x="1969050" y="2615788"/>
            <a:ext cx="13063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</a:rPr>
              <a:t>Experential</a:t>
            </a: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</a:rPr>
              <a:t> Market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5DA4584-1F79-1A42-B275-C8FB79BF2405}"/>
              </a:ext>
            </a:extLst>
          </p:cNvPr>
          <p:cNvSpPr/>
          <p:nvPr/>
        </p:nvSpPr>
        <p:spPr>
          <a:xfrm>
            <a:off x="5236143" y="2290813"/>
            <a:ext cx="5182562" cy="87587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CasellaDiTesto 6">
            <a:extLst>
              <a:ext uri="{FF2B5EF4-FFF2-40B4-BE49-F238E27FC236}">
                <a16:creationId xmlns:a16="http://schemas.microsoft.com/office/drawing/2014/main" id="{B439D8B4-30BF-AD15-F279-3AE0A5C831F6}"/>
              </a:ext>
            </a:extLst>
          </p:cNvPr>
          <p:cNvSpPr txBox="1"/>
          <p:nvPr/>
        </p:nvSpPr>
        <p:spPr>
          <a:xfrm>
            <a:off x="5236142" y="2347032"/>
            <a:ext cx="16532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</a:rPr>
              <a:t>Sponsorship</a:t>
            </a:r>
          </a:p>
        </p:txBody>
      </p:sp>
      <p:sp>
        <p:nvSpPr>
          <p:cNvPr id="61" name="CasellaDiTesto 6">
            <a:extLst>
              <a:ext uri="{FF2B5EF4-FFF2-40B4-BE49-F238E27FC236}">
                <a16:creationId xmlns:a16="http://schemas.microsoft.com/office/drawing/2014/main" id="{DB52113E-BA1A-414A-CBD6-430A3AF90E26}"/>
              </a:ext>
            </a:extLst>
          </p:cNvPr>
          <p:cNvSpPr txBox="1"/>
          <p:nvPr/>
        </p:nvSpPr>
        <p:spPr>
          <a:xfrm>
            <a:off x="5549349" y="2631176"/>
            <a:ext cx="1171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Black" panose="00000A00000000000000" pitchFamily="2" charset="0"/>
              </a:rPr>
              <a:t>+5,0%</a:t>
            </a:r>
          </a:p>
        </p:txBody>
      </p:sp>
      <p:sp>
        <p:nvSpPr>
          <p:cNvPr id="62" name="CasellaDiTesto 6">
            <a:extLst>
              <a:ext uri="{FF2B5EF4-FFF2-40B4-BE49-F238E27FC236}">
                <a16:creationId xmlns:a16="http://schemas.microsoft.com/office/drawing/2014/main" id="{DA3D0D79-3A5D-EC70-B7D3-46D07CCD6A22}"/>
              </a:ext>
            </a:extLst>
          </p:cNvPr>
          <p:cNvSpPr txBox="1"/>
          <p:nvPr/>
        </p:nvSpPr>
        <p:spPr>
          <a:xfrm>
            <a:off x="6375962" y="2347032"/>
            <a:ext cx="16532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</a:rPr>
              <a:t>Eventi</a:t>
            </a:r>
          </a:p>
        </p:txBody>
      </p:sp>
      <p:sp>
        <p:nvSpPr>
          <p:cNvPr id="63" name="CasellaDiTesto 6">
            <a:extLst>
              <a:ext uri="{FF2B5EF4-FFF2-40B4-BE49-F238E27FC236}">
                <a16:creationId xmlns:a16="http://schemas.microsoft.com/office/drawing/2014/main" id="{140B16EE-3340-CB23-D9F5-EE713C0F232F}"/>
              </a:ext>
            </a:extLst>
          </p:cNvPr>
          <p:cNvSpPr txBox="1"/>
          <p:nvPr/>
        </p:nvSpPr>
        <p:spPr>
          <a:xfrm>
            <a:off x="6689169" y="2631176"/>
            <a:ext cx="1171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Black" panose="00000A00000000000000" pitchFamily="2" charset="0"/>
              </a:rPr>
              <a:t>+9,0%</a:t>
            </a:r>
          </a:p>
        </p:txBody>
      </p:sp>
      <p:sp>
        <p:nvSpPr>
          <p:cNvPr id="64" name="CasellaDiTesto 6">
            <a:extLst>
              <a:ext uri="{FF2B5EF4-FFF2-40B4-BE49-F238E27FC236}">
                <a16:creationId xmlns:a16="http://schemas.microsoft.com/office/drawing/2014/main" id="{C65985FA-0C5C-1C53-7021-ECEAF9FB6AFA}"/>
              </a:ext>
            </a:extLst>
          </p:cNvPr>
          <p:cNvSpPr txBox="1"/>
          <p:nvPr/>
        </p:nvSpPr>
        <p:spPr>
          <a:xfrm>
            <a:off x="7587728" y="2347032"/>
            <a:ext cx="16532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</a:rPr>
              <a:t>Branded</a:t>
            </a:r>
            <a:endParaRPr kumimoji="0" lang="it-IT" sz="105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65" name="CasellaDiTesto 6">
            <a:extLst>
              <a:ext uri="{FF2B5EF4-FFF2-40B4-BE49-F238E27FC236}">
                <a16:creationId xmlns:a16="http://schemas.microsoft.com/office/drawing/2014/main" id="{C315E1B5-9254-B49B-7D96-035D5F19ECAD}"/>
              </a:ext>
            </a:extLst>
          </p:cNvPr>
          <p:cNvSpPr txBox="1"/>
          <p:nvPr/>
        </p:nvSpPr>
        <p:spPr>
          <a:xfrm>
            <a:off x="7900935" y="2631176"/>
            <a:ext cx="1171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Black" panose="00000A00000000000000" pitchFamily="2" charset="0"/>
              </a:rPr>
              <a:t>+8,0%</a:t>
            </a:r>
          </a:p>
        </p:txBody>
      </p:sp>
      <p:sp>
        <p:nvSpPr>
          <p:cNvPr id="66" name="CasellaDiTesto 6">
            <a:extLst>
              <a:ext uri="{FF2B5EF4-FFF2-40B4-BE49-F238E27FC236}">
                <a16:creationId xmlns:a16="http://schemas.microsoft.com/office/drawing/2014/main" id="{3A15C574-9EDF-D1C0-5312-B25034C1C4C3}"/>
              </a:ext>
            </a:extLst>
          </p:cNvPr>
          <p:cNvSpPr txBox="1"/>
          <p:nvPr/>
        </p:nvSpPr>
        <p:spPr>
          <a:xfrm>
            <a:off x="8813787" y="2347032"/>
            <a:ext cx="16532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</a:rPr>
              <a:t>Influencer</a:t>
            </a:r>
          </a:p>
        </p:txBody>
      </p:sp>
      <p:sp>
        <p:nvSpPr>
          <p:cNvPr id="67" name="CasellaDiTesto 6">
            <a:extLst>
              <a:ext uri="{FF2B5EF4-FFF2-40B4-BE49-F238E27FC236}">
                <a16:creationId xmlns:a16="http://schemas.microsoft.com/office/drawing/2014/main" id="{9B9A2780-A6DB-A208-F945-58964E9A95B2}"/>
              </a:ext>
            </a:extLst>
          </p:cNvPr>
          <p:cNvSpPr txBox="1"/>
          <p:nvPr/>
        </p:nvSpPr>
        <p:spPr>
          <a:xfrm>
            <a:off x="9126994" y="2631176"/>
            <a:ext cx="1171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Black" panose="00000A00000000000000" pitchFamily="2" charset="0"/>
              </a:rPr>
              <a:t>+10,0%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7F8B9B6-0A74-86AA-F016-E70E6AEB1025}"/>
              </a:ext>
            </a:extLst>
          </p:cNvPr>
          <p:cNvSpPr/>
          <p:nvPr/>
        </p:nvSpPr>
        <p:spPr>
          <a:xfrm>
            <a:off x="5236143" y="3964686"/>
            <a:ext cx="5182562" cy="875874"/>
          </a:xfrm>
          <a:prstGeom prst="rect">
            <a:avLst/>
          </a:prstGeom>
          <a:noFill/>
          <a:ln>
            <a:solidFill>
              <a:srgbClr val="7282F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" name="CasellaDiTesto 6">
            <a:extLst>
              <a:ext uri="{FF2B5EF4-FFF2-40B4-BE49-F238E27FC236}">
                <a16:creationId xmlns:a16="http://schemas.microsoft.com/office/drawing/2014/main" id="{25091BD7-410E-89AA-1503-64B27575545B}"/>
              </a:ext>
            </a:extLst>
          </p:cNvPr>
          <p:cNvSpPr txBox="1"/>
          <p:nvPr/>
        </p:nvSpPr>
        <p:spPr>
          <a:xfrm>
            <a:off x="5236142" y="4082470"/>
            <a:ext cx="16532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</a:rPr>
              <a:t>TV</a:t>
            </a:r>
          </a:p>
        </p:txBody>
      </p:sp>
      <p:sp>
        <p:nvSpPr>
          <p:cNvPr id="71" name="CasellaDiTesto 6">
            <a:extLst>
              <a:ext uri="{FF2B5EF4-FFF2-40B4-BE49-F238E27FC236}">
                <a16:creationId xmlns:a16="http://schemas.microsoft.com/office/drawing/2014/main" id="{4D7DAE19-58CB-9C03-1E62-CCAFA7FF6974}"/>
              </a:ext>
            </a:extLst>
          </p:cNvPr>
          <p:cNvSpPr txBox="1"/>
          <p:nvPr/>
        </p:nvSpPr>
        <p:spPr>
          <a:xfrm>
            <a:off x="5549349" y="4366614"/>
            <a:ext cx="1171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Black" panose="00000A00000000000000" pitchFamily="2" charset="0"/>
              </a:rPr>
              <a:t>+5,0%</a:t>
            </a:r>
          </a:p>
        </p:txBody>
      </p:sp>
      <p:sp>
        <p:nvSpPr>
          <p:cNvPr id="72" name="CasellaDiTesto 6">
            <a:extLst>
              <a:ext uri="{FF2B5EF4-FFF2-40B4-BE49-F238E27FC236}">
                <a16:creationId xmlns:a16="http://schemas.microsoft.com/office/drawing/2014/main" id="{BAAE1CEE-9752-0DDD-1DF2-320330CFFA3E}"/>
              </a:ext>
            </a:extLst>
          </p:cNvPr>
          <p:cNvSpPr txBox="1"/>
          <p:nvPr/>
        </p:nvSpPr>
        <p:spPr>
          <a:xfrm>
            <a:off x="6375962" y="4082470"/>
            <a:ext cx="16532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</a:rPr>
              <a:t>Digital</a:t>
            </a:r>
          </a:p>
        </p:txBody>
      </p:sp>
      <p:sp>
        <p:nvSpPr>
          <p:cNvPr id="73" name="CasellaDiTesto 6">
            <a:extLst>
              <a:ext uri="{FF2B5EF4-FFF2-40B4-BE49-F238E27FC236}">
                <a16:creationId xmlns:a16="http://schemas.microsoft.com/office/drawing/2014/main" id="{B40E6460-0E4D-C197-5456-F3A78526B6F0}"/>
              </a:ext>
            </a:extLst>
          </p:cNvPr>
          <p:cNvSpPr txBox="1"/>
          <p:nvPr/>
        </p:nvSpPr>
        <p:spPr>
          <a:xfrm>
            <a:off x="6689169" y="4366614"/>
            <a:ext cx="1171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Black" panose="00000A00000000000000" pitchFamily="2" charset="0"/>
              </a:rPr>
              <a:t>+4,8%</a:t>
            </a:r>
          </a:p>
        </p:txBody>
      </p:sp>
      <p:pic>
        <p:nvPicPr>
          <p:cNvPr id="74" name="Picture 2">
            <a:extLst>
              <a:ext uri="{FF2B5EF4-FFF2-40B4-BE49-F238E27FC236}">
                <a16:creationId xmlns:a16="http://schemas.microsoft.com/office/drawing/2014/main" id="{39C113AE-4C12-C83C-B840-829CFA22D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208" y="3246879"/>
            <a:ext cx="565520" cy="63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>
            <a:extLst>
              <a:ext uri="{FF2B5EF4-FFF2-40B4-BE49-F238E27FC236}">
                <a16:creationId xmlns:a16="http://schemas.microsoft.com/office/drawing/2014/main" id="{17E9EEE5-61ED-D05E-4BB0-E11FB37D3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017" y="3246879"/>
            <a:ext cx="503221" cy="59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CasellaDiTesto 6">
            <a:extLst>
              <a:ext uri="{FF2B5EF4-FFF2-40B4-BE49-F238E27FC236}">
                <a16:creationId xmlns:a16="http://schemas.microsoft.com/office/drawing/2014/main" id="{7EE5D529-C47D-203D-C35A-4C367BD124E0}"/>
              </a:ext>
            </a:extLst>
          </p:cNvPr>
          <p:cNvSpPr txBox="1"/>
          <p:nvPr/>
        </p:nvSpPr>
        <p:spPr>
          <a:xfrm>
            <a:off x="7585071" y="4082470"/>
            <a:ext cx="16532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</a:rPr>
              <a:t>OOH</a:t>
            </a:r>
          </a:p>
        </p:txBody>
      </p:sp>
      <p:sp>
        <p:nvSpPr>
          <p:cNvPr id="77" name="CasellaDiTesto 6">
            <a:extLst>
              <a:ext uri="{FF2B5EF4-FFF2-40B4-BE49-F238E27FC236}">
                <a16:creationId xmlns:a16="http://schemas.microsoft.com/office/drawing/2014/main" id="{F42785FE-342B-8AEC-17EA-5C8C5537604C}"/>
              </a:ext>
            </a:extLst>
          </p:cNvPr>
          <p:cNvSpPr txBox="1"/>
          <p:nvPr/>
        </p:nvSpPr>
        <p:spPr>
          <a:xfrm>
            <a:off x="7956028" y="4366614"/>
            <a:ext cx="1171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Black" panose="00000A00000000000000" pitchFamily="2" charset="0"/>
              </a:rPr>
              <a:t>+7,3%</a:t>
            </a:r>
          </a:p>
        </p:txBody>
      </p:sp>
      <p:sp>
        <p:nvSpPr>
          <p:cNvPr id="78" name="CasellaDiTesto 6">
            <a:extLst>
              <a:ext uri="{FF2B5EF4-FFF2-40B4-BE49-F238E27FC236}">
                <a16:creationId xmlns:a16="http://schemas.microsoft.com/office/drawing/2014/main" id="{473A7E73-F126-717D-EAB1-7AE35E80EE2F}"/>
              </a:ext>
            </a:extLst>
          </p:cNvPr>
          <p:cNvSpPr txBox="1"/>
          <p:nvPr/>
        </p:nvSpPr>
        <p:spPr>
          <a:xfrm>
            <a:off x="8828688" y="4082470"/>
            <a:ext cx="16532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</a:rPr>
              <a:t>Radio</a:t>
            </a:r>
          </a:p>
        </p:txBody>
      </p:sp>
      <p:sp>
        <p:nvSpPr>
          <p:cNvPr id="79" name="CasellaDiTesto 6">
            <a:extLst>
              <a:ext uri="{FF2B5EF4-FFF2-40B4-BE49-F238E27FC236}">
                <a16:creationId xmlns:a16="http://schemas.microsoft.com/office/drawing/2014/main" id="{7BA0E359-284C-0983-5B2D-404701929A4E}"/>
              </a:ext>
            </a:extLst>
          </p:cNvPr>
          <p:cNvSpPr txBox="1"/>
          <p:nvPr/>
        </p:nvSpPr>
        <p:spPr>
          <a:xfrm>
            <a:off x="9199645" y="4366614"/>
            <a:ext cx="1171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Black" panose="00000A00000000000000" pitchFamily="2" charset="0"/>
              </a:rPr>
              <a:t>+2,1%</a:t>
            </a:r>
          </a:p>
        </p:txBody>
      </p:sp>
    </p:spTree>
    <p:extLst>
      <p:ext uri="{BB962C8B-B14F-4D97-AF65-F5344CB8AC3E}">
        <p14:creationId xmlns:p14="http://schemas.microsoft.com/office/powerpoint/2010/main" val="1337146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AF0A5-A795-36AA-AED8-93FC4414C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4C305040-4016-65D5-CEF8-9557D05E978E}"/>
              </a:ext>
            </a:extLst>
          </p:cNvPr>
          <p:cNvSpPr/>
          <p:nvPr/>
        </p:nvSpPr>
        <p:spPr>
          <a:xfrm>
            <a:off x="9385161" y="0"/>
            <a:ext cx="2806840" cy="685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B892A14-3F92-BF5B-052F-2884C38B933B}"/>
              </a:ext>
            </a:extLst>
          </p:cNvPr>
          <p:cNvSpPr txBox="1"/>
          <p:nvPr/>
        </p:nvSpPr>
        <p:spPr>
          <a:xfrm>
            <a:off x="456589" y="331412"/>
            <a:ext cx="8928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Il </a:t>
            </a:r>
            <a:r>
              <a:rPr kumimoji="0" lang="it-IT" sz="28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Mercato Pubblicitario </a:t>
            </a:r>
            <a:r>
              <a:rPr kumimoji="0" lang="it-IT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cresce dove l’economica fatica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0F4BDC3-AF61-62D6-8822-229138F6C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8296" y="469555"/>
            <a:ext cx="1218302" cy="489449"/>
          </a:xfrm>
          <a:prstGeom prst="rect">
            <a:avLst/>
          </a:prstGeom>
        </p:spPr>
      </p:pic>
      <p:sp>
        <p:nvSpPr>
          <p:cNvPr id="3" name="CasellaDiTesto 7">
            <a:extLst>
              <a:ext uri="{FF2B5EF4-FFF2-40B4-BE49-F238E27FC236}">
                <a16:creationId xmlns:a16="http://schemas.microsoft.com/office/drawing/2014/main" id="{994271D3-6B07-64FA-583D-487B0FCFA122}"/>
              </a:ext>
            </a:extLst>
          </p:cNvPr>
          <p:cNvSpPr txBox="1"/>
          <p:nvPr/>
        </p:nvSpPr>
        <p:spPr>
          <a:xfrm>
            <a:off x="465874" y="6234555"/>
            <a:ext cx="4934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Fonte: UNA Media Hub su dati Istat (PIL) e stime UNA (</a:t>
            </a:r>
            <a:r>
              <a:rPr kumimoji="0" lang="it-IT" sz="1200" b="1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Adv</a:t>
            </a: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)</a:t>
            </a:r>
            <a:endParaRPr kumimoji="0" lang="it-IT" sz="1100" b="0" i="1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54" name="Text Placeholder 9">
            <a:extLst>
              <a:ext uri="{FF2B5EF4-FFF2-40B4-BE49-F238E27FC236}">
                <a16:creationId xmlns:a16="http://schemas.microsoft.com/office/drawing/2014/main" id="{86A8E25D-0D96-D255-F6BD-26AB47805CA3}"/>
              </a:ext>
            </a:extLst>
          </p:cNvPr>
          <p:cNvSpPr txBox="1">
            <a:spLocks/>
          </p:cNvSpPr>
          <p:nvPr/>
        </p:nvSpPr>
        <p:spPr>
          <a:xfrm>
            <a:off x="9425770" y="2260322"/>
            <a:ext cx="2657845" cy="733226"/>
          </a:xfrm>
          <a:prstGeom prst="rect">
            <a:avLst/>
          </a:prstGeom>
          <a:noFill/>
        </p:spPr>
        <p:txBody>
          <a:bodyPr anchor="t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76250" indent="-25241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38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i="0" kern="1200" cap="all" baseline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4pPr>
            <a:lvl5pPr marL="7938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200" b="0" i="0" kern="1200" cap="all" spc="200" baseline="0">
                <a:solidFill>
                  <a:schemeClr val="tx2"/>
                </a:solidFill>
                <a:latin typeface="WPP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+7.0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%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D48705D-8C98-B97B-EFD2-50CF158AE364}"/>
              </a:ext>
            </a:extLst>
          </p:cNvPr>
          <p:cNvGraphicFramePr/>
          <p:nvPr/>
        </p:nvGraphicFramePr>
        <p:xfrm>
          <a:off x="456589" y="1534958"/>
          <a:ext cx="8964452" cy="453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B865E6D2-4073-A6F4-9360-8D2361520147}"/>
              </a:ext>
            </a:extLst>
          </p:cNvPr>
          <p:cNvSpPr txBox="1">
            <a:spLocks/>
          </p:cNvSpPr>
          <p:nvPr/>
        </p:nvSpPr>
        <p:spPr>
          <a:xfrm>
            <a:off x="265694" y="3096855"/>
            <a:ext cx="1029654" cy="402563"/>
          </a:xfrm>
          <a:prstGeom prst="rect">
            <a:avLst/>
          </a:prstGeom>
        </p:spPr>
        <p:txBody>
          <a:bodyPr/>
          <a:lstStyle>
            <a:lvl1pPr marL="167993" marR="0" lvl="0" indent="-167993" algn="l" defTabSz="1219142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D6B31"/>
              </a:buClr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3D413D"/>
                </a:solidFill>
                <a:uFillTx/>
                <a:latin typeface="Franklin Gothic Book"/>
              </a:defRPr>
            </a:lvl1pPr>
            <a:lvl2pPr marL="719961" marR="0" lvl="1" indent="-167993" algn="l" defTabSz="1219142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D6B31"/>
              </a:buClr>
              <a:buSzPct val="100000"/>
              <a:buFont typeface="Arial" pitchFamily="34"/>
              <a:buChar char="•"/>
              <a:tabLst/>
              <a:defRPr lang="en-US" sz="1600" b="0" i="0" u="none" strike="noStrike" kern="1200" cap="none" spc="0" baseline="0">
                <a:solidFill>
                  <a:srgbClr val="3D413D"/>
                </a:solidFill>
                <a:uFillTx/>
                <a:latin typeface="Franklin Gothic Book"/>
              </a:defRPr>
            </a:lvl2pPr>
            <a:lvl3pPr marL="1199939" marR="0" lvl="2" indent="-167993" algn="l" defTabSz="1219142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D6B31"/>
              </a:buClr>
              <a:buSzPct val="100000"/>
              <a:buFont typeface="Arial" pitchFamily="34"/>
              <a:buChar char="•"/>
              <a:tabLst/>
              <a:defRPr lang="en-US" sz="1400" b="0" i="0" u="none" strike="noStrike" kern="1200" cap="none" spc="0" baseline="0">
                <a:solidFill>
                  <a:srgbClr val="3D413D"/>
                </a:solidFill>
                <a:uFillTx/>
                <a:latin typeface="Franklin Gothic Book"/>
              </a:defRPr>
            </a:lvl3pPr>
            <a:lvl4pPr marL="0" marR="0" lvl="3" indent="0" algn="l" defTabSz="1219142" rtl="0" fontAlgn="auto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tabLst/>
              <a:defRPr lang="en-US" sz="2000" b="0" i="0" u="none" strike="noStrike" kern="1200" cap="none" spc="0" baseline="0">
                <a:solidFill>
                  <a:srgbClr val="3D413D"/>
                </a:solidFill>
                <a:uFillTx/>
                <a:latin typeface="Franklin Gothic Book"/>
              </a:defRPr>
            </a:lvl4pPr>
            <a:lvl5pPr marL="0" marR="0" lvl="4" indent="0" algn="l" defTabSz="1219142" rtl="0" fontAlgn="auto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tabLst/>
              <a:defRPr lang="en-US" sz="2000" b="0" i="0" u="none" strike="noStrike" kern="1200" cap="none" spc="0" baseline="0">
                <a:solidFill>
                  <a:srgbClr val="3D413D"/>
                </a:solidFill>
                <a:uFillTx/>
                <a:latin typeface="Franklin Gothic Book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D6B31"/>
              </a:buClr>
              <a:buSzPct val="100000"/>
              <a:buFont typeface="Arial" pitchFamily="34"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ExtraBold" panose="00000900000000000000" pitchFamily="2" charset="0"/>
                <a:ea typeface="+mn-ea"/>
                <a:cs typeface="Poppins SemiBold" panose="00000700000000000000" pitchFamily="2" charset="0"/>
              </a:rPr>
              <a:t>+0,3%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A262288F-9516-6FAE-DEA4-BB249871D0CD}"/>
              </a:ext>
            </a:extLst>
          </p:cNvPr>
          <p:cNvSpPr txBox="1">
            <a:spLocks/>
          </p:cNvSpPr>
          <p:nvPr/>
        </p:nvSpPr>
        <p:spPr>
          <a:xfrm>
            <a:off x="265694" y="3552840"/>
            <a:ext cx="1029654" cy="402563"/>
          </a:xfrm>
          <a:prstGeom prst="rect">
            <a:avLst/>
          </a:prstGeom>
        </p:spPr>
        <p:txBody>
          <a:bodyPr/>
          <a:lstStyle>
            <a:lvl1pPr marL="167993" marR="0" lvl="0" indent="-167993" algn="l" defTabSz="1219142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D6B31"/>
              </a:buClr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3D413D"/>
                </a:solidFill>
                <a:uFillTx/>
                <a:latin typeface="Franklin Gothic Book"/>
              </a:defRPr>
            </a:lvl1pPr>
            <a:lvl2pPr marL="719961" marR="0" lvl="1" indent="-167993" algn="l" defTabSz="1219142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D6B31"/>
              </a:buClr>
              <a:buSzPct val="100000"/>
              <a:buFont typeface="Arial" pitchFamily="34"/>
              <a:buChar char="•"/>
              <a:tabLst/>
              <a:defRPr lang="en-US" sz="1600" b="0" i="0" u="none" strike="noStrike" kern="1200" cap="none" spc="0" baseline="0">
                <a:solidFill>
                  <a:srgbClr val="3D413D"/>
                </a:solidFill>
                <a:uFillTx/>
                <a:latin typeface="Franklin Gothic Book"/>
              </a:defRPr>
            </a:lvl2pPr>
            <a:lvl3pPr marL="1199939" marR="0" lvl="2" indent="-167993" algn="l" defTabSz="1219142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D6B31"/>
              </a:buClr>
              <a:buSzPct val="100000"/>
              <a:buFont typeface="Arial" pitchFamily="34"/>
              <a:buChar char="•"/>
              <a:tabLst/>
              <a:defRPr lang="en-US" sz="1400" b="0" i="0" u="none" strike="noStrike" kern="1200" cap="none" spc="0" baseline="0">
                <a:solidFill>
                  <a:srgbClr val="3D413D"/>
                </a:solidFill>
                <a:uFillTx/>
                <a:latin typeface="Franklin Gothic Book"/>
              </a:defRPr>
            </a:lvl3pPr>
            <a:lvl4pPr marL="0" marR="0" lvl="3" indent="0" algn="l" defTabSz="1219142" rtl="0" fontAlgn="auto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tabLst/>
              <a:defRPr lang="en-US" sz="2000" b="0" i="0" u="none" strike="noStrike" kern="1200" cap="none" spc="0" baseline="0">
                <a:solidFill>
                  <a:srgbClr val="3D413D"/>
                </a:solidFill>
                <a:uFillTx/>
                <a:latin typeface="Franklin Gothic Book"/>
              </a:defRPr>
            </a:lvl4pPr>
            <a:lvl5pPr marL="0" marR="0" lvl="4" indent="0" algn="l" defTabSz="1219142" rtl="0" fontAlgn="auto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tabLst/>
              <a:defRPr lang="en-US" sz="2000" b="0" i="0" u="none" strike="noStrike" kern="1200" cap="none" spc="0" baseline="0">
                <a:solidFill>
                  <a:srgbClr val="3D413D"/>
                </a:solidFill>
                <a:uFillTx/>
                <a:latin typeface="Franklin Gothic Book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D6B31"/>
              </a:buClr>
              <a:buSzPct val="100000"/>
              <a:buFont typeface="Arial" pitchFamily="34"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ExtraBold" panose="00000900000000000000" pitchFamily="2" charset="0"/>
                <a:ea typeface="+mn-ea"/>
                <a:cs typeface="Poppins SemiBold" panose="00000700000000000000" pitchFamily="2" charset="0"/>
              </a:rPr>
              <a:t>-1,0%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BFCEDE-5F5A-8290-335C-5AAE2CFD05C7}"/>
              </a:ext>
            </a:extLst>
          </p:cNvPr>
          <p:cNvSpPr txBox="1"/>
          <p:nvPr/>
        </p:nvSpPr>
        <p:spPr>
          <a:xfrm>
            <a:off x="2194319" y="5258736"/>
            <a:ext cx="1732791" cy="4010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Poppins" panose="00000500000000000000" pitchFamily="2" charset="0"/>
                <a:sym typeface="Arial"/>
              </a:rPr>
              <a:t>2008-2013</a:t>
            </a: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Poppins" panose="00000500000000000000" pitchFamily="2" charset="0"/>
                <a:sym typeface="Arial"/>
              </a:rPr>
              <a:t>: crisi finanziaria (</a:t>
            </a:r>
            <a:r>
              <a:rPr kumimoji="0" lang="en-A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Poppins" panose="00000500000000000000" pitchFamily="2" charset="0"/>
                <a:sym typeface="Arial"/>
              </a:rPr>
              <a:t>Lehman Brothers)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E1CD69-B864-225E-DF7F-60AF01F889D4}"/>
              </a:ext>
            </a:extLst>
          </p:cNvPr>
          <p:cNvSpPr txBox="1"/>
          <p:nvPr/>
        </p:nvSpPr>
        <p:spPr>
          <a:xfrm>
            <a:off x="6554064" y="4539095"/>
            <a:ext cx="856614" cy="4010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  <a:sym typeface="Arial"/>
              </a:rPr>
              <a:t> </a:t>
            </a: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ea typeface="+mn-ea"/>
                <a:cs typeface="Poppins" panose="00000500000000000000" pitchFamily="2" charset="0"/>
                <a:sym typeface="Arial"/>
              </a:rPr>
              <a:t>Covid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31344E-11FD-40DA-8BA3-320619FAB07C}"/>
              </a:ext>
            </a:extLst>
          </p:cNvPr>
          <p:cNvSpPr txBox="1"/>
          <p:nvPr/>
        </p:nvSpPr>
        <p:spPr>
          <a:xfrm rot="16200000">
            <a:off x="-95009" y="3235752"/>
            <a:ext cx="7651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srgbClr val="0A2756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%var. </a:t>
            </a:r>
            <a:r>
              <a:rPr kumimoji="0" lang="it-IT" sz="900" b="0" i="0" u="none" strike="noStrike" kern="1200" cap="none" spc="0" normalizeH="0" baseline="0" noProof="0" err="1">
                <a:ln>
                  <a:noFill/>
                </a:ln>
                <a:solidFill>
                  <a:srgbClr val="0A2756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YoY</a:t>
            </a: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srgbClr val="0A2756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58FDA2E-F676-E79E-E4EB-887B7F214A7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18819" y="2387859"/>
            <a:ext cx="452291" cy="402563"/>
          </a:xfrm>
          <a:prstGeom prst="rect">
            <a:avLst/>
          </a:prstGeom>
        </p:spPr>
      </p:pic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FB78EC6-DA69-3BA2-7D13-5FA772246415}"/>
              </a:ext>
            </a:extLst>
          </p:cNvPr>
          <p:cNvSpPr txBox="1">
            <a:spLocks/>
          </p:cNvSpPr>
          <p:nvPr/>
        </p:nvSpPr>
        <p:spPr>
          <a:xfrm>
            <a:off x="11256057" y="2419859"/>
            <a:ext cx="1452299" cy="739501"/>
          </a:xfrm>
          <a:prstGeom prst="rect">
            <a:avLst/>
          </a:prstGeom>
        </p:spPr>
        <p:txBody>
          <a:bodyPr/>
          <a:lstStyle>
            <a:lvl1pPr marL="167993" marR="0" lvl="0" indent="-167993" algn="l" defTabSz="1219142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D6B31"/>
              </a:buClr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3D413D"/>
                </a:solidFill>
                <a:uFillTx/>
                <a:latin typeface="Franklin Gothic Book"/>
              </a:defRPr>
            </a:lvl1pPr>
            <a:lvl2pPr marL="719961" marR="0" lvl="1" indent="-167993" algn="l" defTabSz="1219142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D6B31"/>
              </a:buClr>
              <a:buSzPct val="100000"/>
              <a:buFont typeface="Arial" pitchFamily="34"/>
              <a:buChar char="•"/>
              <a:tabLst/>
              <a:defRPr lang="en-US" sz="1600" b="0" i="0" u="none" strike="noStrike" kern="1200" cap="none" spc="0" baseline="0">
                <a:solidFill>
                  <a:srgbClr val="3D413D"/>
                </a:solidFill>
                <a:uFillTx/>
                <a:latin typeface="Franklin Gothic Book"/>
              </a:defRPr>
            </a:lvl2pPr>
            <a:lvl3pPr marL="1199939" marR="0" lvl="2" indent="-167993" algn="l" defTabSz="1219142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D6B31"/>
              </a:buClr>
              <a:buSzPct val="100000"/>
              <a:buFont typeface="Arial" pitchFamily="34"/>
              <a:buChar char="•"/>
              <a:tabLst/>
              <a:defRPr lang="en-US" sz="1400" b="0" i="0" u="none" strike="noStrike" kern="1200" cap="none" spc="0" baseline="0">
                <a:solidFill>
                  <a:srgbClr val="3D413D"/>
                </a:solidFill>
                <a:uFillTx/>
                <a:latin typeface="Franklin Gothic Book"/>
              </a:defRPr>
            </a:lvl3pPr>
            <a:lvl4pPr marL="0" marR="0" lvl="3" indent="0" algn="l" defTabSz="1219142" rtl="0" fontAlgn="auto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tabLst/>
              <a:defRPr lang="en-US" sz="2000" b="0" i="0" u="none" strike="noStrike" kern="1200" cap="none" spc="0" baseline="0">
                <a:solidFill>
                  <a:srgbClr val="3D413D"/>
                </a:solidFill>
                <a:uFillTx/>
                <a:latin typeface="Franklin Gothic Book"/>
              </a:defRPr>
            </a:lvl4pPr>
            <a:lvl5pPr marL="0" marR="0" lvl="4" indent="0" algn="l" defTabSz="1219142" rtl="0" fontAlgn="auto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tabLst/>
              <a:defRPr lang="en-US" sz="2000" b="0" i="0" u="none" strike="noStrike" kern="1200" cap="none" spc="0" baseline="0">
                <a:solidFill>
                  <a:srgbClr val="3D413D"/>
                </a:solidFill>
                <a:uFillTx/>
                <a:latin typeface="Franklin Gothic Book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D6B31"/>
              </a:buClr>
              <a:buSzPct val="100000"/>
              <a:buFont typeface="Arial" pitchFamily="34"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FF80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 ExtraBold" panose="00000900000000000000" pitchFamily="2" charset="0"/>
                <a:ea typeface="+mn-ea"/>
                <a:cs typeface="Poppins SemiBold" panose="00000700000000000000" pitchFamily="2" charset="0"/>
              </a:rPr>
              <a:t>ADV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AC473F35-5563-FDB6-D5E9-14B0E5FA86EE}"/>
              </a:ext>
            </a:extLst>
          </p:cNvPr>
          <p:cNvSpPr txBox="1">
            <a:spLocks/>
          </p:cNvSpPr>
          <p:nvPr/>
        </p:nvSpPr>
        <p:spPr>
          <a:xfrm>
            <a:off x="11271110" y="3257628"/>
            <a:ext cx="1452299" cy="739501"/>
          </a:xfrm>
          <a:prstGeom prst="rect">
            <a:avLst/>
          </a:prstGeom>
        </p:spPr>
        <p:txBody>
          <a:bodyPr/>
          <a:lstStyle>
            <a:lvl1pPr marL="167993" marR="0" lvl="0" indent="-167993" algn="l" defTabSz="1219142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D6B31"/>
              </a:buClr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3D413D"/>
                </a:solidFill>
                <a:uFillTx/>
                <a:latin typeface="Franklin Gothic Book"/>
              </a:defRPr>
            </a:lvl1pPr>
            <a:lvl2pPr marL="719961" marR="0" lvl="1" indent="-167993" algn="l" defTabSz="1219142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D6B31"/>
              </a:buClr>
              <a:buSzPct val="100000"/>
              <a:buFont typeface="Arial" pitchFamily="34"/>
              <a:buChar char="•"/>
              <a:tabLst/>
              <a:defRPr lang="en-US" sz="1600" b="0" i="0" u="none" strike="noStrike" kern="1200" cap="none" spc="0" baseline="0">
                <a:solidFill>
                  <a:srgbClr val="3D413D"/>
                </a:solidFill>
                <a:uFillTx/>
                <a:latin typeface="Franklin Gothic Book"/>
              </a:defRPr>
            </a:lvl2pPr>
            <a:lvl3pPr marL="1199939" marR="0" lvl="2" indent="-167993" algn="l" defTabSz="1219142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D6B31"/>
              </a:buClr>
              <a:buSzPct val="100000"/>
              <a:buFont typeface="Arial" pitchFamily="34"/>
              <a:buChar char="•"/>
              <a:tabLst/>
              <a:defRPr lang="en-US" sz="1400" b="0" i="0" u="none" strike="noStrike" kern="1200" cap="none" spc="0" baseline="0">
                <a:solidFill>
                  <a:srgbClr val="3D413D"/>
                </a:solidFill>
                <a:uFillTx/>
                <a:latin typeface="Franklin Gothic Book"/>
              </a:defRPr>
            </a:lvl3pPr>
            <a:lvl4pPr marL="0" marR="0" lvl="3" indent="0" algn="l" defTabSz="1219142" rtl="0" fontAlgn="auto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tabLst/>
              <a:defRPr lang="en-US" sz="2000" b="0" i="0" u="none" strike="noStrike" kern="1200" cap="none" spc="0" baseline="0">
                <a:solidFill>
                  <a:srgbClr val="3D413D"/>
                </a:solidFill>
                <a:uFillTx/>
                <a:latin typeface="Franklin Gothic Book"/>
              </a:defRPr>
            </a:lvl4pPr>
            <a:lvl5pPr marL="0" marR="0" lvl="4" indent="0" algn="l" defTabSz="1219142" rtl="0" fontAlgn="auto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tabLst/>
              <a:defRPr lang="en-US" sz="2000" b="0" i="0" u="none" strike="noStrike" kern="1200" cap="none" spc="0" baseline="0">
                <a:solidFill>
                  <a:srgbClr val="3D413D"/>
                </a:solidFill>
                <a:uFillTx/>
                <a:latin typeface="Franklin Gothic Book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D6B31"/>
              </a:buClr>
              <a:buSzPct val="100000"/>
              <a:buFont typeface="Arial" pitchFamily="34"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>
                <a:ln>
                  <a:noFill/>
                </a:ln>
                <a:solidFill>
                  <a:srgbClr val="7282F9"/>
                </a:solidFill>
                <a:effectLst/>
                <a:uLnTx/>
                <a:uFillTx/>
                <a:latin typeface="Montserrat ExtraBold" panose="00000900000000000000" pitchFamily="2" charset="0"/>
                <a:ea typeface="+mn-ea"/>
                <a:cs typeface="Poppins SemiBold" panose="00000700000000000000" pitchFamily="2" charset="0"/>
              </a:rPr>
              <a:t>PIL</a:t>
            </a:r>
          </a:p>
        </p:txBody>
      </p:sp>
      <p:pic>
        <p:nvPicPr>
          <p:cNvPr id="24" name="Graphic 88">
            <a:extLst>
              <a:ext uri="{FF2B5EF4-FFF2-40B4-BE49-F238E27FC236}">
                <a16:creationId xmlns:a16="http://schemas.microsoft.com/office/drawing/2014/main" id="{2DA0C092-948C-57D1-180C-0510D455655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9154" y="3302265"/>
            <a:ext cx="317222" cy="317222"/>
          </a:xfrm>
          <a:prstGeom prst="rect">
            <a:avLst/>
          </a:prstGeom>
        </p:spPr>
      </p:pic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266A2ABE-7C00-97F7-7BB6-838D4A9DC239}"/>
              </a:ext>
            </a:extLst>
          </p:cNvPr>
          <p:cNvSpPr txBox="1">
            <a:spLocks/>
          </p:cNvSpPr>
          <p:nvPr/>
        </p:nvSpPr>
        <p:spPr>
          <a:xfrm>
            <a:off x="9413382" y="3102451"/>
            <a:ext cx="2657845" cy="733226"/>
          </a:xfrm>
          <a:prstGeom prst="rect">
            <a:avLst/>
          </a:prstGeom>
          <a:noFill/>
        </p:spPr>
        <p:txBody>
          <a:bodyPr anchor="t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76250" indent="-25241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38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i="0" kern="1200" cap="all" baseline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4pPr>
            <a:lvl5pPr marL="7938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200" b="0" i="0" kern="1200" cap="all" spc="200" baseline="0">
                <a:solidFill>
                  <a:schemeClr val="tx2"/>
                </a:solidFill>
                <a:latin typeface="WPP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+0.8</a:t>
            </a: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%</a:t>
            </a:r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pic>
        <p:nvPicPr>
          <p:cNvPr id="29" name="Graphic 28" descr="Chevron arrows outline">
            <a:extLst>
              <a:ext uri="{FF2B5EF4-FFF2-40B4-BE49-F238E27FC236}">
                <a16:creationId xmlns:a16="http://schemas.microsoft.com/office/drawing/2014/main" id="{E472033A-6861-83F9-E5FF-15AEF511DE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68134" y="2455893"/>
            <a:ext cx="358401" cy="358401"/>
          </a:xfrm>
          <a:prstGeom prst="rect">
            <a:avLst/>
          </a:prstGeom>
        </p:spPr>
      </p:pic>
      <p:pic>
        <p:nvPicPr>
          <p:cNvPr id="31" name="Graphic 30" descr="Chevron arrows outline">
            <a:extLst>
              <a:ext uri="{FF2B5EF4-FFF2-40B4-BE49-F238E27FC236}">
                <a16:creationId xmlns:a16="http://schemas.microsoft.com/office/drawing/2014/main" id="{61E4743D-62F5-B1B8-2026-46EDBBC391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870658" y="3328633"/>
            <a:ext cx="358401" cy="3584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B89901-7E13-3AB3-F70D-FA9242BA689F}"/>
              </a:ext>
            </a:extLst>
          </p:cNvPr>
          <p:cNvSpPr txBox="1"/>
          <p:nvPr/>
        </p:nvSpPr>
        <p:spPr>
          <a:xfrm>
            <a:off x="9499526" y="1872400"/>
            <a:ext cx="21669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Dati 2024</a:t>
            </a:r>
          </a:p>
        </p:txBody>
      </p:sp>
    </p:spTree>
    <p:extLst>
      <p:ext uri="{BB962C8B-B14F-4D97-AF65-F5344CB8AC3E}">
        <p14:creationId xmlns:p14="http://schemas.microsoft.com/office/powerpoint/2010/main" val="1488961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6C44B4FE-7386-F344-BD6D-469922755D66}"/>
              </a:ext>
            </a:extLst>
          </p:cNvPr>
          <p:cNvSpPr txBox="1"/>
          <p:nvPr/>
        </p:nvSpPr>
        <p:spPr>
          <a:xfrm>
            <a:off x="465874" y="469556"/>
            <a:ext cx="97011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Il </a:t>
            </a:r>
            <a:r>
              <a:rPr kumimoji="0" lang="it-IT" sz="28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2025</a:t>
            </a:r>
            <a:r>
              <a:rPr kumimoji="0" lang="it-IT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si chiude con +370 mio €, nonostante la complessità del periodo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2596B55-E4C0-EC44-92A6-4966116980E4}"/>
              </a:ext>
            </a:extLst>
          </p:cNvPr>
          <p:cNvSpPr txBox="1"/>
          <p:nvPr/>
        </p:nvSpPr>
        <p:spPr>
          <a:xfrm>
            <a:off x="465873" y="6234555"/>
            <a:ext cx="535303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Fonte: UNA Media Hub su dati Nielsen + stime UNA</a:t>
            </a:r>
            <a:endParaRPr kumimoji="0" lang="it-IT" sz="1100" b="0" i="1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1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B52A1601-8235-A241-B811-CF63BDC21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7785" y="0"/>
            <a:ext cx="2004362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5C0BE42-3401-E84A-B019-D42B378F7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8296" y="469555"/>
            <a:ext cx="1218302" cy="489449"/>
          </a:xfrm>
          <a:prstGeom prst="rect">
            <a:avLst/>
          </a:prstGeom>
        </p:spPr>
      </p:pic>
      <p:graphicFrame>
        <p:nvGraphicFramePr>
          <p:cNvPr id="5" name="Grafico 10">
            <a:extLst>
              <a:ext uri="{FF2B5EF4-FFF2-40B4-BE49-F238E27FC236}">
                <a16:creationId xmlns:a16="http://schemas.microsoft.com/office/drawing/2014/main" id="{12845E03-C6B7-3B98-CC9F-F19DA25C42CE}"/>
              </a:ext>
            </a:extLst>
          </p:cNvPr>
          <p:cNvGraphicFramePr/>
          <p:nvPr/>
        </p:nvGraphicFramePr>
        <p:xfrm>
          <a:off x="885617" y="1808929"/>
          <a:ext cx="8495330" cy="40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CasellaDiTesto 32">
            <a:extLst>
              <a:ext uri="{FF2B5EF4-FFF2-40B4-BE49-F238E27FC236}">
                <a16:creationId xmlns:a16="http://schemas.microsoft.com/office/drawing/2014/main" id="{2B149998-C4DC-8856-C2B9-43B5F2987C82}"/>
              </a:ext>
            </a:extLst>
          </p:cNvPr>
          <p:cNvSpPr txBox="1"/>
          <p:nvPr/>
        </p:nvSpPr>
        <p:spPr>
          <a:xfrm>
            <a:off x="8820507" y="5213191"/>
            <a:ext cx="1537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+3,2%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C7FDB24-4878-9BD1-D161-3E10293D20E2}"/>
              </a:ext>
            </a:extLst>
          </p:cNvPr>
          <p:cNvCxnSpPr/>
          <p:nvPr/>
        </p:nvCxnSpPr>
        <p:spPr>
          <a:xfrm>
            <a:off x="8250236" y="5459192"/>
            <a:ext cx="570271" cy="0"/>
          </a:xfrm>
          <a:prstGeom prst="line">
            <a:avLst/>
          </a:prstGeom>
          <a:ln w="19050">
            <a:solidFill>
              <a:schemeClr val="accent2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415721-8881-D28D-17D4-7E01D3DB8F00}"/>
              </a:ext>
            </a:extLst>
          </p:cNvPr>
          <p:cNvCxnSpPr/>
          <p:nvPr/>
        </p:nvCxnSpPr>
        <p:spPr>
          <a:xfrm>
            <a:off x="8053590" y="4918418"/>
            <a:ext cx="570271" cy="0"/>
          </a:xfrm>
          <a:prstGeom prst="line">
            <a:avLst/>
          </a:prstGeom>
          <a:ln w="19050">
            <a:solidFill>
              <a:srgbClr val="BAC2FC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32">
            <a:extLst>
              <a:ext uri="{FF2B5EF4-FFF2-40B4-BE49-F238E27FC236}">
                <a16:creationId xmlns:a16="http://schemas.microsoft.com/office/drawing/2014/main" id="{1A4AA244-8F9B-5BF9-6C11-CBD50F96E3A6}"/>
              </a:ext>
            </a:extLst>
          </p:cNvPr>
          <p:cNvSpPr txBox="1"/>
          <p:nvPr/>
        </p:nvSpPr>
        <p:spPr>
          <a:xfrm>
            <a:off x="8623861" y="4698699"/>
            <a:ext cx="1537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srgbClr val="BAC2FC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+7,0%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48E3C15-C337-1CC9-4FCF-59CF12CDFD3F}"/>
              </a:ext>
            </a:extLst>
          </p:cNvPr>
          <p:cNvCxnSpPr/>
          <p:nvPr/>
        </p:nvCxnSpPr>
        <p:spPr>
          <a:xfrm>
            <a:off x="7663444" y="4390414"/>
            <a:ext cx="570271" cy="0"/>
          </a:xfrm>
          <a:prstGeom prst="line">
            <a:avLst/>
          </a:prstGeom>
          <a:ln w="19050">
            <a:solidFill>
              <a:srgbClr val="BAC2FC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32">
            <a:extLst>
              <a:ext uri="{FF2B5EF4-FFF2-40B4-BE49-F238E27FC236}">
                <a16:creationId xmlns:a16="http://schemas.microsoft.com/office/drawing/2014/main" id="{B683A92F-7F00-C9CA-5F62-97B213494179}"/>
              </a:ext>
            </a:extLst>
          </p:cNvPr>
          <p:cNvSpPr txBox="1"/>
          <p:nvPr/>
        </p:nvSpPr>
        <p:spPr>
          <a:xfrm>
            <a:off x="8233715" y="4170695"/>
            <a:ext cx="1537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srgbClr val="BAC2FC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+4,2%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837D03E-E7EC-44E2-2591-A9E47C48346B}"/>
              </a:ext>
            </a:extLst>
          </p:cNvPr>
          <p:cNvCxnSpPr/>
          <p:nvPr/>
        </p:nvCxnSpPr>
        <p:spPr>
          <a:xfrm>
            <a:off x="7419288" y="3829305"/>
            <a:ext cx="570271" cy="0"/>
          </a:xfrm>
          <a:prstGeom prst="line">
            <a:avLst/>
          </a:prstGeom>
          <a:ln w="19050">
            <a:solidFill>
              <a:srgbClr val="BAC2FC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32">
            <a:extLst>
              <a:ext uri="{FF2B5EF4-FFF2-40B4-BE49-F238E27FC236}">
                <a16:creationId xmlns:a16="http://schemas.microsoft.com/office/drawing/2014/main" id="{745AE22F-6920-A6BF-5058-7334F5F35326}"/>
              </a:ext>
            </a:extLst>
          </p:cNvPr>
          <p:cNvSpPr txBox="1"/>
          <p:nvPr/>
        </p:nvSpPr>
        <p:spPr>
          <a:xfrm>
            <a:off x="7989559" y="3609586"/>
            <a:ext cx="1537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srgbClr val="BAC2FC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+1,2%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020DB07-0DDE-509D-3E9F-5532D54F493E}"/>
              </a:ext>
            </a:extLst>
          </p:cNvPr>
          <p:cNvCxnSpPr/>
          <p:nvPr/>
        </p:nvCxnSpPr>
        <p:spPr>
          <a:xfrm>
            <a:off x="7328400" y="3316397"/>
            <a:ext cx="570271" cy="0"/>
          </a:xfrm>
          <a:prstGeom prst="line">
            <a:avLst/>
          </a:prstGeom>
          <a:ln w="19050">
            <a:solidFill>
              <a:srgbClr val="BAC2FC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32">
            <a:extLst>
              <a:ext uri="{FF2B5EF4-FFF2-40B4-BE49-F238E27FC236}">
                <a16:creationId xmlns:a16="http://schemas.microsoft.com/office/drawing/2014/main" id="{B58DABD5-895D-F04B-445A-3E36F3DA73CE}"/>
              </a:ext>
            </a:extLst>
          </p:cNvPr>
          <p:cNvSpPr txBox="1"/>
          <p:nvPr/>
        </p:nvSpPr>
        <p:spPr>
          <a:xfrm>
            <a:off x="7898671" y="3096678"/>
            <a:ext cx="1537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srgbClr val="BAC2FC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+15,3%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0B53FD7-5596-CCE3-2EA4-1901601927A3}"/>
              </a:ext>
            </a:extLst>
          </p:cNvPr>
          <p:cNvCxnSpPr/>
          <p:nvPr/>
        </p:nvCxnSpPr>
        <p:spPr>
          <a:xfrm>
            <a:off x="6650599" y="2745928"/>
            <a:ext cx="570271" cy="0"/>
          </a:xfrm>
          <a:prstGeom prst="line">
            <a:avLst/>
          </a:prstGeom>
          <a:ln w="19050">
            <a:solidFill>
              <a:srgbClr val="BAC2FC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32">
            <a:extLst>
              <a:ext uri="{FF2B5EF4-FFF2-40B4-BE49-F238E27FC236}">
                <a16:creationId xmlns:a16="http://schemas.microsoft.com/office/drawing/2014/main" id="{398DCEE6-12AC-1C42-6BE2-C8CA9423AEF8}"/>
              </a:ext>
            </a:extLst>
          </p:cNvPr>
          <p:cNvSpPr txBox="1"/>
          <p:nvPr/>
        </p:nvSpPr>
        <p:spPr>
          <a:xfrm>
            <a:off x="7220870" y="2526209"/>
            <a:ext cx="1537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srgbClr val="BAC2FC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-11,1%</a:t>
            </a:r>
          </a:p>
        </p:txBody>
      </p:sp>
    </p:spTree>
    <p:extLst>
      <p:ext uri="{BB962C8B-B14F-4D97-AF65-F5344CB8AC3E}">
        <p14:creationId xmlns:p14="http://schemas.microsoft.com/office/powerpoint/2010/main" val="3169148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1FBAB-56C0-6457-AF45-B2320FCB0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2259DF-F8A4-3C35-E72E-215A123DF18D}"/>
              </a:ext>
            </a:extLst>
          </p:cNvPr>
          <p:cNvSpPr/>
          <p:nvPr/>
        </p:nvSpPr>
        <p:spPr>
          <a:xfrm>
            <a:off x="9212826" y="0"/>
            <a:ext cx="2979174" cy="685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39094A4-96C0-81DD-B86F-9AA7E8CC922A}"/>
              </a:ext>
            </a:extLst>
          </p:cNvPr>
          <p:cNvSpPr txBox="1"/>
          <p:nvPr/>
        </p:nvSpPr>
        <p:spPr>
          <a:xfrm>
            <a:off x="456590" y="331412"/>
            <a:ext cx="8420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Il mercato pubblicitario tiene il passo, lo SB fa volare le piattaforme digitali</a:t>
            </a:r>
          </a:p>
        </p:txBody>
      </p:sp>
      <p:sp>
        <p:nvSpPr>
          <p:cNvPr id="3" name="CasellaDiTesto 7">
            <a:extLst>
              <a:ext uri="{FF2B5EF4-FFF2-40B4-BE49-F238E27FC236}">
                <a16:creationId xmlns:a16="http://schemas.microsoft.com/office/drawing/2014/main" id="{03359549-FD5B-2313-47D1-49F3044F8D42}"/>
              </a:ext>
            </a:extLst>
          </p:cNvPr>
          <p:cNvSpPr txBox="1"/>
          <p:nvPr/>
        </p:nvSpPr>
        <p:spPr>
          <a:xfrm>
            <a:off x="465874" y="6234555"/>
            <a:ext cx="20617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Fonte: UNA Media Hub </a:t>
            </a:r>
            <a:endParaRPr kumimoji="0" lang="it-IT" sz="1100" b="0" i="1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pic>
        <p:nvPicPr>
          <p:cNvPr id="5" name="Immagine 5">
            <a:extLst>
              <a:ext uri="{FF2B5EF4-FFF2-40B4-BE49-F238E27FC236}">
                <a16:creationId xmlns:a16="http://schemas.microsoft.com/office/drawing/2014/main" id="{D4C496B4-9C20-756A-41B7-CE7F4CC75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8296" y="469555"/>
            <a:ext cx="1218302" cy="489449"/>
          </a:xfrm>
          <a:prstGeom prst="rect">
            <a:avLst/>
          </a:prstGeom>
        </p:spPr>
      </p:pic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E1D28FC-5D11-8440-0B13-E3AB51A3179F}"/>
              </a:ext>
            </a:extLst>
          </p:cNvPr>
          <p:cNvSpPr txBox="1">
            <a:spLocks/>
          </p:cNvSpPr>
          <p:nvPr/>
        </p:nvSpPr>
        <p:spPr>
          <a:xfrm>
            <a:off x="10745149" y="3055805"/>
            <a:ext cx="1424311" cy="834887"/>
          </a:xfrm>
          <a:prstGeom prst="rect">
            <a:avLst/>
          </a:prstGeom>
          <a:noFill/>
        </p:spPr>
        <p:txBody>
          <a:bodyPr vert="horz" lIns="216000" tIns="0" rIns="0" bIns="0" numCol="1" spcCol="36000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0" b="0" i="0" kern="1200">
                <a:solidFill>
                  <a:schemeClr val="bg1"/>
                </a:solidFill>
                <a:latin typeface="WPP Thin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i="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7938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i="0" kern="1200" cap="all" spc="200" baseline="0">
                <a:solidFill>
                  <a:schemeClr val="bg1"/>
                </a:solidFill>
                <a:latin typeface="WPP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57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%</a:t>
            </a: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1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F0154E33-7BC4-8153-42AD-5438F5AFCF66}"/>
              </a:ext>
            </a:extLst>
          </p:cNvPr>
          <p:cNvSpPr txBox="1">
            <a:spLocks/>
          </p:cNvSpPr>
          <p:nvPr/>
        </p:nvSpPr>
        <p:spPr>
          <a:xfrm>
            <a:off x="10745149" y="4131440"/>
            <a:ext cx="1424311" cy="834887"/>
          </a:xfrm>
          <a:prstGeom prst="rect">
            <a:avLst/>
          </a:prstGeom>
          <a:noFill/>
        </p:spPr>
        <p:txBody>
          <a:bodyPr vert="horz" lIns="216000" tIns="0" rIns="0" bIns="0" numCol="1" spcCol="36000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0" b="0" i="0" kern="1200">
                <a:solidFill>
                  <a:schemeClr val="bg1"/>
                </a:solidFill>
                <a:latin typeface="WPP Thin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i="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7938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i="0" kern="1200" cap="all" spc="200" baseline="0">
                <a:solidFill>
                  <a:schemeClr val="bg1"/>
                </a:solidFill>
                <a:latin typeface="WPP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58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%</a:t>
            </a: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1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A19DEDC0-2B15-1AE9-BA3E-E2273815CB8C}"/>
              </a:ext>
            </a:extLst>
          </p:cNvPr>
          <p:cNvSpPr txBox="1">
            <a:spLocks/>
          </p:cNvSpPr>
          <p:nvPr/>
        </p:nvSpPr>
        <p:spPr>
          <a:xfrm>
            <a:off x="10745149" y="5169548"/>
            <a:ext cx="1424311" cy="834887"/>
          </a:xfrm>
          <a:prstGeom prst="rect">
            <a:avLst/>
          </a:prstGeom>
          <a:noFill/>
        </p:spPr>
        <p:txBody>
          <a:bodyPr vert="horz" lIns="216000" tIns="0" rIns="0" bIns="0" numCol="1" spcCol="36000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0" b="0" i="0" kern="1200">
                <a:solidFill>
                  <a:schemeClr val="bg1"/>
                </a:solidFill>
                <a:latin typeface="WPP Thin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i="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7938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i="0" kern="1200" cap="all" spc="200" baseline="0">
                <a:solidFill>
                  <a:schemeClr val="bg1"/>
                </a:solidFill>
                <a:latin typeface="WPP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59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%</a:t>
            </a: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1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C5AFD1-345D-1FD5-838A-CB17BE4A5F15}"/>
              </a:ext>
            </a:extLst>
          </p:cNvPr>
          <p:cNvSpPr txBox="1"/>
          <p:nvPr/>
        </p:nvSpPr>
        <p:spPr>
          <a:xfrm>
            <a:off x="10697593" y="2066985"/>
            <a:ext cx="1442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Quota SB </a:t>
            </a: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sui GAMT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D0F3C80-97CB-6C13-ADDD-E630C3D4D11E}"/>
              </a:ext>
            </a:extLst>
          </p:cNvPr>
          <p:cNvSpPr txBox="1">
            <a:spLocks/>
          </p:cNvSpPr>
          <p:nvPr/>
        </p:nvSpPr>
        <p:spPr>
          <a:xfrm>
            <a:off x="9288682" y="3055805"/>
            <a:ext cx="1424311" cy="834887"/>
          </a:xfrm>
          <a:prstGeom prst="rect">
            <a:avLst/>
          </a:prstGeom>
          <a:noFill/>
        </p:spPr>
        <p:txBody>
          <a:bodyPr vert="horz" lIns="216000" tIns="0" rIns="0" bIns="0" numCol="1" spcCol="36000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0" b="0" i="0" kern="1200">
                <a:solidFill>
                  <a:schemeClr val="bg1"/>
                </a:solidFill>
                <a:latin typeface="WPP Thin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i="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7938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i="0" kern="1200" cap="all" spc="200" baseline="0">
                <a:solidFill>
                  <a:schemeClr val="bg1"/>
                </a:solidFill>
                <a:latin typeface="WPP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22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%</a:t>
            </a: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1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05FB91F9-2DE7-A74F-8662-51C41D8A9B02}"/>
              </a:ext>
            </a:extLst>
          </p:cNvPr>
          <p:cNvSpPr txBox="1">
            <a:spLocks/>
          </p:cNvSpPr>
          <p:nvPr/>
        </p:nvSpPr>
        <p:spPr>
          <a:xfrm>
            <a:off x="9288682" y="4131440"/>
            <a:ext cx="1424311" cy="834887"/>
          </a:xfrm>
          <a:prstGeom prst="rect">
            <a:avLst/>
          </a:prstGeom>
          <a:noFill/>
        </p:spPr>
        <p:txBody>
          <a:bodyPr vert="horz" lIns="216000" tIns="0" rIns="0" bIns="0" numCol="1" spcCol="36000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0" b="0" i="0" kern="1200">
                <a:solidFill>
                  <a:schemeClr val="bg1"/>
                </a:solidFill>
                <a:latin typeface="WPP Thin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i="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7938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i="0" kern="1200" cap="all" spc="200" baseline="0">
                <a:solidFill>
                  <a:schemeClr val="bg1"/>
                </a:solidFill>
                <a:latin typeface="WPP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24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%</a:t>
            </a: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1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D6C0F3D4-F437-F086-08C1-9701F207C21F}"/>
              </a:ext>
            </a:extLst>
          </p:cNvPr>
          <p:cNvSpPr txBox="1">
            <a:spLocks/>
          </p:cNvSpPr>
          <p:nvPr/>
        </p:nvSpPr>
        <p:spPr>
          <a:xfrm>
            <a:off x="9288682" y="5169548"/>
            <a:ext cx="1424311" cy="834887"/>
          </a:xfrm>
          <a:prstGeom prst="rect">
            <a:avLst/>
          </a:prstGeom>
          <a:noFill/>
        </p:spPr>
        <p:txBody>
          <a:bodyPr vert="horz" lIns="216000" tIns="0" rIns="0" bIns="0" numCol="1" spcCol="36000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000" b="0" i="0" kern="1200">
                <a:solidFill>
                  <a:schemeClr val="bg1"/>
                </a:solidFill>
                <a:latin typeface="WPP Thin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i="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7938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i="0" kern="1200" cap="all" spc="200" baseline="0">
                <a:solidFill>
                  <a:schemeClr val="bg1"/>
                </a:solidFill>
                <a:latin typeface="WPP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25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%</a:t>
            </a: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1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E95633-F36C-3D5E-15D2-682B3829017B}"/>
              </a:ext>
            </a:extLst>
          </p:cNvPr>
          <p:cNvSpPr txBox="1"/>
          <p:nvPr/>
        </p:nvSpPr>
        <p:spPr>
          <a:xfrm>
            <a:off x="9231187" y="2066985"/>
            <a:ext cx="1442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Quota SB </a:t>
            </a: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sul Mercato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E43B6F-3C47-3ECA-C6A1-03C14A6A145B}"/>
              </a:ext>
            </a:extLst>
          </p:cNvPr>
          <p:cNvSpPr txBox="1"/>
          <p:nvPr/>
        </p:nvSpPr>
        <p:spPr>
          <a:xfrm>
            <a:off x="9288682" y="6144051"/>
            <a:ext cx="2813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* Lo Small Business </a:t>
            </a:r>
            <a:r>
              <a:rPr kumimoji="0" lang="it-IT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comprende tutte le piccole e micro imprese che investono sul Mercato. Vengono definite da Istat aziende con meno di 50 dipendenti e sono il 95% del tessuto produttivo italiano</a:t>
            </a:r>
          </a:p>
        </p:txBody>
      </p:sp>
      <p:graphicFrame>
        <p:nvGraphicFramePr>
          <p:cNvPr id="20" name="Grafico 10">
            <a:extLst>
              <a:ext uri="{FF2B5EF4-FFF2-40B4-BE49-F238E27FC236}">
                <a16:creationId xmlns:a16="http://schemas.microsoft.com/office/drawing/2014/main" id="{E5B3B047-F98C-3388-D42B-9F14F93628A7}"/>
              </a:ext>
            </a:extLst>
          </p:cNvPr>
          <p:cNvGraphicFramePr/>
          <p:nvPr/>
        </p:nvGraphicFramePr>
        <p:xfrm>
          <a:off x="22540" y="2781752"/>
          <a:ext cx="8049440" cy="3301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Right Bracket 21">
            <a:extLst>
              <a:ext uri="{FF2B5EF4-FFF2-40B4-BE49-F238E27FC236}">
                <a16:creationId xmlns:a16="http://schemas.microsoft.com/office/drawing/2014/main" id="{626017D4-530A-689E-A07E-BA155F6414AB}"/>
              </a:ext>
            </a:extLst>
          </p:cNvPr>
          <p:cNvSpPr/>
          <p:nvPr/>
        </p:nvSpPr>
        <p:spPr>
          <a:xfrm rot="16200000">
            <a:off x="3134773" y="1004982"/>
            <a:ext cx="56578" cy="4053145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442CDD-3A70-DD57-564F-A57454E4C733}"/>
              </a:ext>
            </a:extLst>
          </p:cNvPr>
          <p:cNvSpPr txBox="1"/>
          <p:nvPr/>
        </p:nvSpPr>
        <p:spPr>
          <a:xfrm>
            <a:off x="1037097" y="2656693"/>
            <a:ext cx="4321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Mercato 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senza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Small Business</a:t>
            </a:r>
          </a:p>
        </p:txBody>
      </p:sp>
      <p:sp>
        <p:nvSpPr>
          <p:cNvPr id="26" name="Right Bracket 25">
            <a:extLst>
              <a:ext uri="{FF2B5EF4-FFF2-40B4-BE49-F238E27FC236}">
                <a16:creationId xmlns:a16="http://schemas.microsoft.com/office/drawing/2014/main" id="{D6CCD229-027C-6FF0-0B0D-AD87D2819457}"/>
              </a:ext>
            </a:extLst>
          </p:cNvPr>
          <p:cNvSpPr/>
          <p:nvPr/>
        </p:nvSpPr>
        <p:spPr>
          <a:xfrm rot="16200000">
            <a:off x="3721641" y="-124717"/>
            <a:ext cx="45719" cy="5216023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D6D37C2-3C82-D9C0-0F92-7A8B2EB3FC56}"/>
              </a:ext>
            </a:extLst>
          </p:cNvPr>
          <p:cNvSpPr txBox="1"/>
          <p:nvPr/>
        </p:nvSpPr>
        <p:spPr>
          <a:xfrm>
            <a:off x="1864076" y="2098451"/>
            <a:ext cx="4321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Mercato 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con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Small Business*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524F606-F65B-6D07-5B48-4F5EFE6D019D}"/>
              </a:ext>
            </a:extLst>
          </p:cNvPr>
          <p:cNvCxnSpPr>
            <a:cxnSpLocks/>
          </p:cNvCxnSpPr>
          <p:nvPr/>
        </p:nvCxnSpPr>
        <p:spPr>
          <a:xfrm>
            <a:off x="7726826" y="5484758"/>
            <a:ext cx="239137" cy="0"/>
          </a:xfrm>
          <a:prstGeom prst="line">
            <a:avLst/>
          </a:prstGeom>
          <a:ln w="19050">
            <a:solidFill>
              <a:schemeClr val="accent2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45E3237-C4ED-CD39-9134-B594B20D721A}"/>
              </a:ext>
            </a:extLst>
          </p:cNvPr>
          <p:cNvCxnSpPr>
            <a:cxnSpLocks/>
          </p:cNvCxnSpPr>
          <p:nvPr/>
        </p:nvCxnSpPr>
        <p:spPr>
          <a:xfrm flipH="1">
            <a:off x="4168347" y="5484758"/>
            <a:ext cx="491858" cy="0"/>
          </a:xfrm>
          <a:prstGeom prst="line">
            <a:avLst/>
          </a:prstGeom>
          <a:ln w="19050">
            <a:solidFill>
              <a:schemeClr val="accent2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2">
            <a:extLst>
              <a:ext uri="{FF2B5EF4-FFF2-40B4-BE49-F238E27FC236}">
                <a16:creationId xmlns:a16="http://schemas.microsoft.com/office/drawing/2014/main" id="{86E5EA7C-CFCE-65C3-635D-2B9B3C2955B3}"/>
              </a:ext>
            </a:extLst>
          </p:cNvPr>
          <p:cNvSpPr txBox="1"/>
          <p:nvPr/>
        </p:nvSpPr>
        <p:spPr>
          <a:xfrm>
            <a:off x="3068510" y="5253925"/>
            <a:ext cx="1537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+0.9%</a:t>
            </a:r>
          </a:p>
        </p:txBody>
      </p:sp>
      <p:sp>
        <p:nvSpPr>
          <p:cNvPr id="32" name="CasellaDiTesto 32">
            <a:extLst>
              <a:ext uri="{FF2B5EF4-FFF2-40B4-BE49-F238E27FC236}">
                <a16:creationId xmlns:a16="http://schemas.microsoft.com/office/drawing/2014/main" id="{858FFCEB-0E32-FFCE-1AFB-5A736F00DA72}"/>
              </a:ext>
            </a:extLst>
          </p:cNvPr>
          <p:cNvSpPr txBox="1"/>
          <p:nvPr/>
        </p:nvSpPr>
        <p:spPr>
          <a:xfrm>
            <a:off x="7965963" y="5239475"/>
            <a:ext cx="1537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+3.2%</a:t>
            </a:r>
          </a:p>
        </p:txBody>
      </p:sp>
    </p:spTree>
    <p:extLst>
      <p:ext uri="{BB962C8B-B14F-4D97-AF65-F5344CB8AC3E}">
        <p14:creationId xmlns:p14="http://schemas.microsoft.com/office/powerpoint/2010/main" val="4227903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AF0A9F-2E9C-36EC-8574-F46A8DBD0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184CA5CF-77CC-5550-73B5-619DACA98B00}"/>
              </a:ext>
            </a:extLst>
          </p:cNvPr>
          <p:cNvSpPr txBox="1"/>
          <p:nvPr/>
        </p:nvSpPr>
        <p:spPr>
          <a:xfrm>
            <a:off x="444232" y="279179"/>
            <a:ext cx="9253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I Formati riscrivono l’identità di media sempre più ibridi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6B6161A-A8E2-64C3-3FC0-49B9E9F1AEF8}"/>
              </a:ext>
            </a:extLst>
          </p:cNvPr>
          <p:cNvSpPr txBox="1"/>
          <p:nvPr/>
        </p:nvSpPr>
        <p:spPr>
          <a:xfrm>
            <a:off x="495901" y="6345545"/>
            <a:ext cx="42947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Fonte: UNA Media Hub su dati Nielsen + stime UNA</a:t>
            </a:r>
            <a:endParaRPr kumimoji="0" lang="it-IT" sz="1100" b="0" i="1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A185FB8E-E9FA-365B-AE76-630B1AA6C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1151" y="-26174"/>
            <a:ext cx="2004362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7788486-F1A3-5E90-FA3E-1F021441A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8296" y="469555"/>
            <a:ext cx="1218302" cy="489449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BFF6276A-FEEB-6DEF-B71A-7E60560BC435}"/>
              </a:ext>
            </a:extLst>
          </p:cNvPr>
          <p:cNvSpPr txBox="1"/>
          <p:nvPr/>
        </p:nvSpPr>
        <p:spPr>
          <a:xfrm>
            <a:off x="3419327" y="1540716"/>
            <a:ext cx="33915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Black" panose="00000A00000000000000" pitchFamily="2" charset="0"/>
                <a:ea typeface="+mn-ea"/>
                <a:cs typeface="Poppins ExtraBold" panose="00000900000000000000" pitchFamily="2" charset="0"/>
              </a:rPr>
              <a:t>Dati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C680F31-32D9-0BFF-FE75-A7965E465790}"/>
              </a:ext>
            </a:extLst>
          </p:cNvPr>
          <p:cNvCxnSpPr/>
          <p:nvPr/>
        </p:nvCxnSpPr>
        <p:spPr>
          <a:xfrm>
            <a:off x="3583642" y="2042224"/>
            <a:ext cx="322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" name="Chart 60">
            <a:extLst>
              <a:ext uri="{FF2B5EF4-FFF2-40B4-BE49-F238E27FC236}">
                <a16:creationId xmlns:a16="http://schemas.microsoft.com/office/drawing/2014/main" id="{49A74312-08ED-AF49-0438-8CAC55A5A879}"/>
              </a:ext>
            </a:extLst>
          </p:cNvPr>
          <p:cNvGraphicFramePr/>
          <p:nvPr/>
        </p:nvGraphicFramePr>
        <p:xfrm>
          <a:off x="2790258" y="2074436"/>
          <a:ext cx="4978206" cy="3267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2" name="TextBox 61">
            <a:extLst>
              <a:ext uri="{FF2B5EF4-FFF2-40B4-BE49-F238E27FC236}">
                <a16:creationId xmlns:a16="http://schemas.microsoft.com/office/drawing/2014/main" id="{90B802A8-9795-68AF-38B1-4C37539DC8C1}"/>
              </a:ext>
            </a:extLst>
          </p:cNvPr>
          <p:cNvSpPr txBox="1"/>
          <p:nvPr/>
        </p:nvSpPr>
        <p:spPr>
          <a:xfrm>
            <a:off x="3501483" y="1793123"/>
            <a:ext cx="33915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Poppins ExtraBold" panose="00000900000000000000" pitchFamily="2" charset="0"/>
              </a:rPr>
              <a:t>mio € net </a:t>
            </a:r>
            <a:r>
              <a:rPr kumimoji="0" lang="it-IT" sz="9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Poppins ExtraBold" panose="00000900000000000000" pitchFamily="2" charset="0"/>
              </a:rPr>
              <a:t>net</a:t>
            </a: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Poppins ExtraBold" panose="00000900000000000000" pitchFamily="2" charset="0"/>
              </a:rPr>
              <a:t> e share %</a:t>
            </a:r>
            <a:endParaRPr kumimoji="0" lang="it-IT" sz="9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Poppins ExtraBold" panose="00000900000000000000" pitchFamily="2" charset="0"/>
            </a:endParaRPr>
          </a:p>
        </p:txBody>
      </p:sp>
      <p:sp>
        <p:nvSpPr>
          <p:cNvPr id="63" name="CasellaDiTesto 6">
            <a:extLst>
              <a:ext uri="{FF2B5EF4-FFF2-40B4-BE49-F238E27FC236}">
                <a16:creationId xmlns:a16="http://schemas.microsoft.com/office/drawing/2014/main" id="{803B5795-95BE-3A2A-95F1-70B9174A86E0}"/>
              </a:ext>
            </a:extLst>
          </p:cNvPr>
          <p:cNvSpPr txBox="1"/>
          <p:nvPr/>
        </p:nvSpPr>
        <p:spPr>
          <a:xfrm>
            <a:off x="2243437" y="3058021"/>
            <a:ext cx="1093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srgbClr val="7282F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Video</a:t>
            </a:r>
          </a:p>
        </p:txBody>
      </p:sp>
      <p:sp>
        <p:nvSpPr>
          <p:cNvPr id="64" name="CasellaDiTesto 6">
            <a:extLst>
              <a:ext uri="{FF2B5EF4-FFF2-40B4-BE49-F238E27FC236}">
                <a16:creationId xmlns:a16="http://schemas.microsoft.com/office/drawing/2014/main" id="{03E48368-8B26-16FC-4A21-E4A3693BB52C}"/>
              </a:ext>
            </a:extLst>
          </p:cNvPr>
          <p:cNvSpPr txBox="1"/>
          <p:nvPr/>
        </p:nvSpPr>
        <p:spPr>
          <a:xfrm>
            <a:off x="2243437" y="3368051"/>
            <a:ext cx="1299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>
                <a:ln>
                  <a:noFill/>
                </a:ln>
                <a:solidFill>
                  <a:srgbClr val="7282F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54.3%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DBED98B-2295-4227-D0BF-641FD4517973}"/>
              </a:ext>
            </a:extLst>
          </p:cNvPr>
          <p:cNvCxnSpPr>
            <a:cxnSpLocks/>
          </p:cNvCxnSpPr>
          <p:nvPr/>
        </p:nvCxnSpPr>
        <p:spPr>
          <a:xfrm>
            <a:off x="2243437" y="3151070"/>
            <a:ext cx="0" cy="1096857"/>
          </a:xfrm>
          <a:prstGeom prst="line">
            <a:avLst/>
          </a:prstGeom>
          <a:ln w="38100">
            <a:solidFill>
              <a:srgbClr val="7282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asellaDiTesto 6">
            <a:extLst>
              <a:ext uri="{FF2B5EF4-FFF2-40B4-BE49-F238E27FC236}">
                <a16:creationId xmlns:a16="http://schemas.microsoft.com/office/drawing/2014/main" id="{B1BF0996-7899-A465-C3F5-CB26CDC6FC33}"/>
              </a:ext>
            </a:extLst>
          </p:cNvPr>
          <p:cNvSpPr txBox="1"/>
          <p:nvPr/>
        </p:nvSpPr>
        <p:spPr>
          <a:xfrm>
            <a:off x="2243437" y="3842226"/>
            <a:ext cx="1506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7282F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6.482 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7282F9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mio €</a:t>
            </a: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rgbClr val="7282F9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71E4B0C-6028-9834-7E84-C4BEBD83BCC4}"/>
              </a:ext>
            </a:extLst>
          </p:cNvPr>
          <p:cNvCxnSpPr>
            <a:cxnSpLocks/>
          </p:cNvCxnSpPr>
          <p:nvPr/>
        </p:nvCxnSpPr>
        <p:spPr>
          <a:xfrm flipH="1">
            <a:off x="6989331" y="3038201"/>
            <a:ext cx="9106" cy="1023838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CasellaDiTesto 6">
            <a:extLst>
              <a:ext uri="{FF2B5EF4-FFF2-40B4-BE49-F238E27FC236}">
                <a16:creationId xmlns:a16="http://schemas.microsoft.com/office/drawing/2014/main" id="{31706D98-88C6-C177-EAEA-95B8F3121244}"/>
              </a:ext>
            </a:extLst>
          </p:cNvPr>
          <p:cNvSpPr txBox="1"/>
          <p:nvPr/>
        </p:nvSpPr>
        <p:spPr>
          <a:xfrm>
            <a:off x="6998437" y="2948046"/>
            <a:ext cx="1093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Testo</a:t>
            </a:r>
          </a:p>
        </p:txBody>
      </p:sp>
      <p:sp>
        <p:nvSpPr>
          <p:cNvPr id="70" name="CasellaDiTesto 6">
            <a:extLst>
              <a:ext uri="{FF2B5EF4-FFF2-40B4-BE49-F238E27FC236}">
                <a16:creationId xmlns:a16="http://schemas.microsoft.com/office/drawing/2014/main" id="{005B71A7-77F2-4A0B-CF67-1055E4AE78FC}"/>
              </a:ext>
            </a:extLst>
          </p:cNvPr>
          <p:cNvSpPr txBox="1"/>
          <p:nvPr/>
        </p:nvSpPr>
        <p:spPr>
          <a:xfrm>
            <a:off x="6998437" y="3258076"/>
            <a:ext cx="1299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41.2%</a:t>
            </a:r>
          </a:p>
        </p:txBody>
      </p:sp>
      <p:sp>
        <p:nvSpPr>
          <p:cNvPr id="71" name="CasellaDiTesto 6">
            <a:extLst>
              <a:ext uri="{FF2B5EF4-FFF2-40B4-BE49-F238E27FC236}">
                <a16:creationId xmlns:a16="http://schemas.microsoft.com/office/drawing/2014/main" id="{48482A8E-4DCD-ADEC-53CE-AF4117C0130A}"/>
              </a:ext>
            </a:extLst>
          </p:cNvPr>
          <p:cNvSpPr txBox="1"/>
          <p:nvPr/>
        </p:nvSpPr>
        <p:spPr>
          <a:xfrm>
            <a:off x="6998437" y="3732251"/>
            <a:ext cx="1506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4.924 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mio €</a:t>
            </a: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74" name="CasellaDiTesto 6">
            <a:extLst>
              <a:ext uri="{FF2B5EF4-FFF2-40B4-BE49-F238E27FC236}">
                <a16:creationId xmlns:a16="http://schemas.microsoft.com/office/drawing/2014/main" id="{ED0C7A06-BA95-41CA-EC2B-86504516D0C2}"/>
              </a:ext>
            </a:extLst>
          </p:cNvPr>
          <p:cNvSpPr txBox="1"/>
          <p:nvPr/>
        </p:nvSpPr>
        <p:spPr>
          <a:xfrm>
            <a:off x="5943565" y="5032029"/>
            <a:ext cx="1093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Audio</a:t>
            </a:r>
          </a:p>
        </p:txBody>
      </p:sp>
      <p:sp>
        <p:nvSpPr>
          <p:cNvPr id="75" name="CasellaDiTesto 6">
            <a:extLst>
              <a:ext uri="{FF2B5EF4-FFF2-40B4-BE49-F238E27FC236}">
                <a16:creationId xmlns:a16="http://schemas.microsoft.com/office/drawing/2014/main" id="{910798DE-933F-B98B-2ABB-445DD92F13AC}"/>
              </a:ext>
            </a:extLst>
          </p:cNvPr>
          <p:cNvSpPr txBox="1"/>
          <p:nvPr/>
        </p:nvSpPr>
        <p:spPr>
          <a:xfrm>
            <a:off x="5943565" y="5342059"/>
            <a:ext cx="1093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4.5%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FA60D50-6DAC-BCB3-7077-43816640221A}"/>
              </a:ext>
            </a:extLst>
          </p:cNvPr>
          <p:cNvCxnSpPr>
            <a:cxnSpLocks/>
          </p:cNvCxnSpPr>
          <p:nvPr/>
        </p:nvCxnSpPr>
        <p:spPr>
          <a:xfrm>
            <a:off x="5943565" y="5052804"/>
            <a:ext cx="0" cy="10489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asellaDiTesto 6">
            <a:extLst>
              <a:ext uri="{FF2B5EF4-FFF2-40B4-BE49-F238E27FC236}">
                <a16:creationId xmlns:a16="http://schemas.microsoft.com/office/drawing/2014/main" id="{7166BDE5-DD3D-0DFC-2FE1-6F773C7EFF26}"/>
              </a:ext>
            </a:extLst>
          </p:cNvPr>
          <p:cNvSpPr txBox="1"/>
          <p:nvPr/>
        </p:nvSpPr>
        <p:spPr>
          <a:xfrm>
            <a:off x="5968454" y="5775199"/>
            <a:ext cx="1299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535 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mio €</a:t>
            </a: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879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B9ED92-BDBE-5CD5-C6DB-CDFE89993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5EA0BBB1-CB9C-8E3E-32A7-FED4C30A84E6}"/>
              </a:ext>
            </a:extLst>
          </p:cNvPr>
          <p:cNvSpPr txBox="1"/>
          <p:nvPr/>
        </p:nvSpPr>
        <p:spPr>
          <a:xfrm>
            <a:off x="465874" y="469556"/>
            <a:ext cx="9638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>
                <a:solidFill>
                  <a:schemeClr val="accent4"/>
                </a:solidFill>
                <a:latin typeface="Montserrat" pitchFamily="2" charset="77"/>
              </a:rPr>
              <a:t>Video</a:t>
            </a:r>
            <a:r>
              <a:rPr kumimoji="0" lang="it-IT" sz="280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:</a:t>
            </a:r>
            <a:r>
              <a:rPr kumimoji="0" lang="it-IT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La TV resta la componente dominante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2CC3B43-874B-CF40-55A4-8A8C5489CEEC}"/>
              </a:ext>
            </a:extLst>
          </p:cNvPr>
          <p:cNvSpPr txBox="1"/>
          <p:nvPr/>
        </p:nvSpPr>
        <p:spPr>
          <a:xfrm>
            <a:off x="465874" y="6415504"/>
            <a:ext cx="42947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Fonte: UNA Media Hub su dati Nielsen + stime UNA</a:t>
            </a:r>
            <a:endParaRPr lang="it-IT" sz="1100" i="1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0FF0AD8-966E-75DF-7D9C-CD60AAFD7573}"/>
              </a:ext>
            </a:extLst>
          </p:cNvPr>
          <p:cNvGraphicFramePr/>
          <p:nvPr/>
        </p:nvGraphicFramePr>
        <p:xfrm>
          <a:off x="4335475" y="2314651"/>
          <a:ext cx="5815993" cy="2908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CasellaDiTesto 6">
            <a:extLst>
              <a:ext uri="{FF2B5EF4-FFF2-40B4-BE49-F238E27FC236}">
                <a16:creationId xmlns:a16="http://schemas.microsoft.com/office/drawing/2014/main" id="{37AD177A-5FF8-A1CF-4CAF-C5B73F3B0291}"/>
              </a:ext>
            </a:extLst>
          </p:cNvPr>
          <p:cNvSpPr txBox="1"/>
          <p:nvPr/>
        </p:nvSpPr>
        <p:spPr>
          <a:xfrm>
            <a:off x="5230965" y="1965514"/>
            <a:ext cx="387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Breakdown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B8203C9-3AD2-574A-EC49-E50DB912D09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01515" y="3085557"/>
            <a:ext cx="511419" cy="490286"/>
          </a:xfrm>
          <a:prstGeom prst="rect">
            <a:avLst/>
          </a:prstGeom>
        </p:spPr>
      </p:pic>
      <p:sp>
        <p:nvSpPr>
          <p:cNvPr id="16" name="CasellaDiTesto 6">
            <a:extLst>
              <a:ext uri="{FF2B5EF4-FFF2-40B4-BE49-F238E27FC236}">
                <a16:creationId xmlns:a16="http://schemas.microsoft.com/office/drawing/2014/main" id="{E217808C-D913-9AF0-290C-2C7D440ADB93}"/>
              </a:ext>
            </a:extLst>
          </p:cNvPr>
          <p:cNvSpPr txBox="1"/>
          <p:nvPr/>
        </p:nvSpPr>
        <p:spPr>
          <a:xfrm>
            <a:off x="8831222" y="3571939"/>
            <a:ext cx="17477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64.9%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1">
                <a:latin typeface="Montserrat" pitchFamily="2" charset="77"/>
              </a:rPr>
              <a:t>(4.203 mio €)</a:t>
            </a:r>
            <a:endParaRPr kumimoji="0" lang="it-IT" sz="14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CasellaDiTesto 6">
            <a:extLst>
              <a:ext uri="{FF2B5EF4-FFF2-40B4-BE49-F238E27FC236}">
                <a16:creationId xmlns:a16="http://schemas.microsoft.com/office/drawing/2014/main" id="{B604AD37-AB92-D348-348A-9A2ABBBF8356}"/>
              </a:ext>
            </a:extLst>
          </p:cNvPr>
          <p:cNvSpPr txBox="1"/>
          <p:nvPr/>
        </p:nvSpPr>
        <p:spPr>
          <a:xfrm>
            <a:off x="8868166" y="4287549"/>
            <a:ext cx="1801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1" i="1">
                <a:latin typeface="Montserrat" pitchFamily="2" charset="77"/>
              </a:rPr>
              <a:t>+1.5% </a:t>
            </a:r>
            <a:r>
              <a:rPr lang="it-IT" sz="1200" i="1">
                <a:latin typeface="Montserrat" pitchFamily="2" charset="77"/>
              </a:rPr>
              <a:t>vs 2024</a:t>
            </a:r>
            <a:endParaRPr kumimoji="0" lang="it-IT" sz="1400" b="1" i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8" name="CasellaDiTesto 6">
            <a:extLst>
              <a:ext uri="{FF2B5EF4-FFF2-40B4-BE49-F238E27FC236}">
                <a16:creationId xmlns:a16="http://schemas.microsoft.com/office/drawing/2014/main" id="{B182BB8E-FBEE-8384-AFED-8234AEC446C6}"/>
              </a:ext>
            </a:extLst>
          </p:cNvPr>
          <p:cNvSpPr txBox="1"/>
          <p:nvPr/>
        </p:nvSpPr>
        <p:spPr>
          <a:xfrm>
            <a:off x="8810568" y="3124321"/>
            <a:ext cx="690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TV</a:t>
            </a:r>
          </a:p>
        </p:txBody>
      </p:sp>
      <p:sp>
        <p:nvSpPr>
          <p:cNvPr id="19" name="CasellaDiTesto 6">
            <a:extLst>
              <a:ext uri="{FF2B5EF4-FFF2-40B4-BE49-F238E27FC236}">
                <a16:creationId xmlns:a16="http://schemas.microsoft.com/office/drawing/2014/main" id="{A25D2202-20DB-AF75-0E1E-5AB9D6566C6F}"/>
              </a:ext>
            </a:extLst>
          </p:cNvPr>
          <p:cNvSpPr txBox="1"/>
          <p:nvPr/>
        </p:nvSpPr>
        <p:spPr>
          <a:xfrm>
            <a:off x="4333127" y="3571939"/>
            <a:ext cx="1299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34.8%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>
                <a:latin typeface="Montserrat" pitchFamily="2" charset="77"/>
              </a:rPr>
              <a:t>(2.254 mio €)</a:t>
            </a:r>
            <a:endParaRPr kumimoji="0" lang="it-IT" sz="12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0" name="CasellaDiTesto 6">
            <a:extLst>
              <a:ext uri="{FF2B5EF4-FFF2-40B4-BE49-F238E27FC236}">
                <a16:creationId xmlns:a16="http://schemas.microsoft.com/office/drawing/2014/main" id="{97DD956B-BD27-FE2B-FA12-760D5DCC06BD}"/>
              </a:ext>
            </a:extLst>
          </p:cNvPr>
          <p:cNvSpPr txBox="1"/>
          <p:nvPr/>
        </p:nvSpPr>
        <p:spPr>
          <a:xfrm>
            <a:off x="3831382" y="4287549"/>
            <a:ext cx="1801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1" i="1">
                <a:latin typeface="Montserrat" pitchFamily="2" charset="77"/>
              </a:rPr>
              <a:t>+11.9% </a:t>
            </a:r>
            <a:r>
              <a:rPr lang="it-IT" sz="1200" i="1">
                <a:latin typeface="Montserrat" pitchFamily="2" charset="77"/>
              </a:rPr>
              <a:t>vs 2024</a:t>
            </a:r>
            <a:endParaRPr kumimoji="0" lang="it-IT" sz="1400" b="1" i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1" name="CasellaDiTesto 6">
            <a:extLst>
              <a:ext uri="{FF2B5EF4-FFF2-40B4-BE49-F238E27FC236}">
                <a16:creationId xmlns:a16="http://schemas.microsoft.com/office/drawing/2014/main" id="{7D18BE5F-FC2F-BF70-A902-F1E1E5C5303F}"/>
              </a:ext>
            </a:extLst>
          </p:cNvPr>
          <p:cNvSpPr txBox="1"/>
          <p:nvPr/>
        </p:nvSpPr>
        <p:spPr>
          <a:xfrm>
            <a:off x="4333127" y="3141410"/>
            <a:ext cx="1299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VOL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4B90FC2-823E-79ED-DB46-C29A3C8CE67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65020" y="3186243"/>
            <a:ext cx="510323" cy="3572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89B5D1-C513-AEA9-B529-34A37B71A71A}"/>
              </a:ext>
            </a:extLst>
          </p:cNvPr>
          <p:cNvSpPr txBox="1"/>
          <p:nvPr/>
        </p:nvSpPr>
        <p:spPr>
          <a:xfrm>
            <a:off x="8407553" y="1964955"/>
            <a:ext cx="1980693" cy="1902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Montserrat Medium" panose="00000600000000000000" pitchFamily="2" charset="0"/>
                <a:cs typeface="Poppins" panose="00000500000000000000" pitchFamily="2" charset="0"/>
                <a:sym typeface="Arial"/>
              </a:rPr>
              <a:t>Complemento</a:t>
            </a:r>
            <a:r>
              <a:rPr lang="it-IT" sz="1050" kern="0">
                <a:latin typeface="Montserrat Medium" panose="00000600000000000000" pitchFamily="2" charset="0"/>
                <a:cs typeface="Poppins" panose="00000500000000000000" pitchFamily="2" charset="0"/>
                <a:sym typeface="Arial"/>
              </a:rPr>
              <a:t> a 100 (24 mio)</a:t>
            </a:r>
            <a:endParaRPr kumimoji="0" lang="en-GB" sz="105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Montserrat Medium" panose="00000600000000000000" pitchFamily="2" charset="0"/>
              <a:cs typeface="Poppins" panose="00000500000000000000" pitchFamily="2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5E9ABB-A4EE-ACA1-91E2-09092E44184D}"/>
              </a:ext>
            </a:extLst>
          </p:cNvPr>
          <p:cNvSpPr txBox="1"/>
          <p:nvPr/>
        </p:nvSpPr>
        <p:spPr>
          <a:xfrm>
            <a:off x="8407553" y="2328737"/>
            <a:ext cx="1527981" cy="1778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87313" marR="0" lvl="0" indent="-8731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Montserrat Medium" panose="00000600000000000000" pitchFamily="2" charset="0"/>
                <a:cs typeface="Poppins" panose="00000500000000000000" pitchFamily="2" charset="0"/>
                <a:sym typeface="Arial"/>
              </a:rPr>
              <a:t>Cinema 0,1%</a:t>
            </a:r>
            <a:endParaRPr kumimoji="0" lang="en-GB" sz="105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Montserrat Medium" panose="00000600000000000000" pitchFamily="2" charset="0"/>
              <a:cs typeface="Poppins" panose="00000500000000000000" pitchFamily="2" charset="0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1D9E58-C470-935A-011E-73BA6C5CD6BD}"/>
              </a:ext>
            </a:extLst>
          </p:cNvPr>
          <p:cNvSpPr txBox="1"/>
          <p:nvPr/>
        </p:nvSpPr>
        <p:spPr>
          <a:xfrm>
            <a:off x="8407553" y="2155239"/>
            <a:ext cx="1527981" cy="1778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87313" marR="0" lvl="0" indent="-8731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Montserrat Medium" panose="00000600000000000000" pitchFamily="2" charset="0"/>
                <a:cs typeface="Poppins" panose="00000500000000000000" pitchFamily="2" charset="0"/>
                <a:sym typeface="Arial"/>
              </a:rPr>
              <a:t>Video OOH 0,2%</a:t>
            </a:r>
            <a:endParaRPr kumimoji="0" lang="en-GB" sz="105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Montserrat Medium" panose="00000600000000000000" pitchFamily="2" charset="0"/>
              <a:cs typeface="Poppins" panose="00000500000000000000" pitchFamily="2" charset="0"/>
              <a:sym typeface="Arial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A8133EA-20C5-A31A-26B8-F5A33899714C}"/>
              </a:ext>
            </a:extLst>
          </p:cNvPr>
          <p:cNvCxnSpPr/>
          <p:nvPr/>
        </p:nvCxnSpPr>
        <p:spPr>
          <a:xfrm>
            <a:off x="8362197" y="1933460"/>
            <a:ext cx="0" cy="6312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A151917-538B-55DE-7568-9BF4CC7CDB76}"/>
              </a:ext>
            </a:extLst>
          </p:cNvPr>
          <p:cNvCxnSpPr/>
          <p:nvPr/>
        </p:nvCxnSpPr>
        <p:spPr>
          <a:xfrm>
            <a:off x="8692515" y="3571939"/>
            <a:ext cx="1467690" cy="0"/>
          </a:xfrm>
          <a:prstGeom prst="line">
            <a:avLst/>
          </a:prstGeom>
          <a:ln>
            <a:solidFill>
              <a:srgbClr val="FE4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2FA65CA-E03D-AA14-C562-47D65B616F7C}"/>
              </a:ext>
            </a:extLst>
          </p:cNvPr>
          <p:cNvCxnSpPr>
            <a:cxnSpLocks/>
          </p:cNvCxnSpPr>
          <p:nvPr/>
        </p:nvCxnSpPr>
        <p:spPr>
          <a:xfrm>
            <a:off x="3989777" y="3571939"/>
            <a:ext cx="1811040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78">
            <a:extLst>
              <a:ext uri="{FF2B5EF4-FFF2-40B4-BE49-F238E27FC236}">
                <a16:creationId xmlns:a16="http://schemas.microsoft.com/office/drawing/2014/main" id="{456E289A-5905-19F3-8B0D-FA2815EB9A3B}"/>
              </a:ext>
            </a:extLst>
          </p:cNvPr>
          <p:cNvSpPr txBox="1"/>
          <p:nvPr/>
        </p:nvSpPr>
        <p:spPr>
          <a:xfrm>
            <a:off x="8831222" y="4649518"/>
            <a:ext cx="2086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solidFill>
                  <a:prstClr val="black"/>
                </a:solidFill>
                <a:latin typeface="Montserrat" pitchFamily="2" charset="77"/>
              </a:rPr>
              <a:t>TV Lineare + Calcio su Piattaforme + Advanced</a:t>
            </a:r>
            <a:endParaRPr kumimoji="0" lang="it-IT" sz="9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9" name="CasellaDiTesto 78">
            <a:extLst>
              <a:ext uri="{FF2B5EF4-FFF2-40B4-BE49-F238E27FC236}">
                <a16:creationId xmlns:a16="http://schemas.microsoft.com/office/drawing/2014/main" id="{CE393F5F-7E5A-F023-9D59-6471BBC825FC}"/>
              </a:ext>
            </a:extLst>
          </p:cNvPr>
          <p:cNvSpPr txBox="1"/>
          <p:nvPr/>
        </p:nvSpPr>
        <p:spPr>
          <a:xfrm>
            <a:off x="2887115" y="4649518"/>
            <a:ext cx="28056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900">
                <a:solidFill>
                  <a:prstClr val="black"/>
                </a:solidFill>
                <a:latin typeface="Montserrat" pitchFamily="2" charset="77"/>
              </a:rPr>
              <a:t>VOL senza componenti Advanced TV</a:t>
            </a:r>
            <a:endParaRPr kumimoji="0" lang="it-IT" sz="9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pic>
        <p:nvPicPr>
          <p:cNvPr id="35" name="Graphic 34" descr="Chevron arrows with solid fill">
            <a:extLst>
              <a:ext uri="{FF2B5EF4-FFF2-40B4-BE49-F238E27FC236}">
                <a16:creationId xmlns:a16="http://schemas.microsoft.com/office/drawing/2014/main" id="{CEF12C35-5003-C3A6-D9EE-9E5A18A4FB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0603" y="3350857"/>
            <a:ext cx="576512" cy="57651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D5B2DE6-FCA8-6E85-1CB8-D8FA115073C0}"/>
              </a:ext>
            </a:extLst>
          </p:cNvPr>
          <p:cNvSpPr/>
          <p:nvPr/>
        </p:nvSpPr>
        <p:spPr>
          <a:xfrm>
            <a:off x="3305925" y="1736192"/>
            <a:ext cx="8507647" cy="3935896"/>
          </a:xfrm>
          <a:prstGeom prst="rect">
            <a:avLst/>
          </a:prstGeom>
          <a:noFill/>
          <a:ln w="19050">
            <a:solidFill>
              <a:srgbClr val="00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A3B72120-7E7A-A713-24BF-A35F73825C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14526" y="0"/>
            <a:ext cx="2004362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6E8C22E-7601-DD3E-E774-89CED62463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88296" y="469555"/>
            <a:ext cx="1218302" cy="489449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8705BE1-64DC-DF2A-ECC1-08DC10D1CD1A}"/>
              </a:ext>
            </a:extLst>
          </p:cNvPr>
          <p:cNvGraphicFramePr/>
          <p:nvPr/>
        </p:nvGraphicFramePr>
        <p:xfrm>
          <a:off x="-461416" y="2468795"/>
          <a:ext cx="3799754" cy="2470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5" name="CasellaDiTesto 6">
            <a:extLst>
              <a:ext uri="{FF2B5EF4-FFF2-40B4-BE49-F238E27FC236}">
                <a16:creationId xmlns:a16="http://schemas.microsoft.com/office/drawing/2014/main" id="{7A0DB297-39BA-0431-0F7E-4867F974B5E0}"/>
              </a:ext>
            </a:extLst>
          </p:cNvPr>
          <p:cNvSpPr txBox="1"/>
          <p:nvPr/>
        </p:nvSpPr>
        <p:spPr>
          <a:xfrm>
            <a:off x="1416391" y="3447972"/>
            <a:ext cx="1299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pitchFamily="2" charset="77"/>
                <a:ea typeface="+mn-ea"/>
                <a:cs typeface="+mn-cs"/>
              </a:rPr>
              <a:t>54.3%</a:t>
            </a:r>
          </a:p>
        </p:txBody>
      </p:sp>
    </p:spTree>
    <p:extLst>
      <p:ext uri="{BB962C8B-B14F-4D97-AF65-F5344CB8AC3E}">
        <p14:creationId xmlns:p14="http://schemas.microsoft.com/office/powerpoint/2010/main" val="3100834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7B4C0-F74F-3F56-2C3A-18501EA50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7A51D7CE-0711-E9E8-C9AE-C337B3A3D64E}"/>
              </a:ext>
            </a:extLst>
          </p:cNvPr>
          <p:cNvSpPr/>
          <p:nvPr/>
        </p:nvSpPr>
        <p:spPr>
          <a:xfrm>
            <a:off x="3107153" y="1807206"/>
            <a:ext cx="8507647" cy="3935896"/>
          </a:xfrm>
          <a:prstGeom prst="rect">
            <a:avLst/>
          </a:prstGeom>
          <a:noFill/>
          <a:ln>
            <a:solidFill>
              <a:srgbClr val="00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8148999-C3CA-6D65-486A-E3621B40787B}"/>
              </a:ext>
            </a:extLst>
          </p:cNvPr>
          <p:cNvSpPr txBox="1"/>
          <p:nvPr/>
        </p:nvSpPr>
        <p:spPr>
          <a:xfrm>
            <a:off x="465873" y="469556"/>
            <a:ext cx="9868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>
                <a:solidFill>
                  <a:prstClr val="black"/>
                </a:solidFill>
                <a:latin typeface="Montserrat" pitchFamily="2" charset="77"/>
              </a:rPr>
              <a:t>Nella componente Testo, invece, la Display e la </a:t>
            </a:r>
            <a:r>
              <a:rPr lang="it-IT" sz="2800" b="1" err="1">
                <a:solidFill>
                  <a:prstClr val="black"/>
                </a:solidFill>
                <a:latin typeface="Montserrat" pitchFamily="2" charset="77"/>
              </a:rPr>
              <a:t>Search</a:t>
            </a:r>
            <a:r>
              <a:rPr lang="it-IT" sz="2800" b="1">
                <a:solidFill>
                  <a:prstClr val="black"/>
                </a:solidFill>
                <a:latin typeface="Montserrat" pitchFamily="2" charset="77"/>
              </a:rPr>
              <a:t> rappresentano ormai l’80% di quota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BA52E3A-B35C-FEA1-8BB3-914892F37D74}"/>
              </a:ext>
            </a:extLst>
          </p:cNvPr>
          <p:cNvSpPr txBox="1"/>
          <p:nvPr/>
        </p:nvSpPr>
        <p:spPr>
          <a:xfrm>
            <a:off x="465874" y="6234555"/>
            <a:ext cx="42947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it-IT" sz="1200" b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Fonte: </a:t>
            </a: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UNA Media Hub su dati Nielsen + stime UNA</a:t>
            </a:r>
            <a:endParaRPr lang="it-IT" sz="1100" i="1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F28A1B55-7D33-E7E1-C12E-E211460E7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4944" y="0"/>
            <a:ext cx="2004362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85C9819-6DF6-53DD-CC63-15C750FD8A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8296" y="469555"/>
            <a:ext cx="1218302" cy="489449"/>
          </a:xfrm>
          <a:prstGeom prst="rect">
            <a:avLst/>
          </a:prstGeom>
        </p:spPr>
      </p:pic>
      <p:pic>
        <p:nvPicPr>
          <p:cNvPr id="10" name="Graphic 9" descr="Chevron arrows with solid fill">
            <a:extLst>
              <a:ext uri="{FF2B5EF4-FFF2-40B4-BE49-F238E27FC236}">
                <a16:creationId xmlns:a16="http://schemas.microsoft.com/office/drawing/2014/main" id="{C358C907-B1DE-1E23-B61E-7B9B19FAAB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78185" y="3450577"/>
            <a:ext cx="576512" cy="576512"/>
          </a:xfrm>
          <a:prstGeom prst="rect">
            <a:avLst/>
          </a:prstGeom>
        </p:spPr>
      </p:pic>
      <p:sp>
        <p:nvSpPr>
          <p:cNvPr id="13" name="CasellaDiTesto 6">
            <a:extLst>
              <a:ext uri="{FF2B5EF4-FFF2-40B4-BE49-F238E27FC236}">
                <a16:creationId xmlns:a16="http://schemas.microsoft.com/office/drawing/2014/main" id="{E228E5D6-B61F-5BE3-AE3E-34F032607C2E}"/>
              </a:ext>
            </a:extLst>
          </p:cNvPr>
          <p:cNvSpPr txBox="1"/>
          <p:nvPr/>
        </p:nvSpPr>
        <p:spPr>
          <a:xfrm>
            <a:off x="4994575" y="1824671"/>
            <a:ext cx="387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>
                <a:solidFill>
                  <a:prstClr val="black"/>
                </a:solidFill>
                <a:latin typeface="Montserrat" pitchFamily="2" charset="77"/>
              </a:rPr>
              <a:t>B</a:t>
            </a:r>
            <a:r>
              <a:rPr kumimoji="0" lang="it-IT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reakdown</a:t>
            </a:r>
            <a:endParaRPr kumimoji="0" lang="it-IT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9" name="Chart 18">
                <a:extLst>
                  <a:ext uri="{FF2B5EF4-FFF2-40B4-BE49-F238E27FC236}">
                    <a16:creationId xmlns:a16="http://schemas.microsoft.com/office/drawing/2014/main" id="{100EBF4C-62E1-B1BE-0AC6-4BDD55152C8B}"/>
                  </a:ext>
                </a:extLst>
              </p:cNvPr>
              <p:cNvGraphicFramePr/>
              <p:nvPr/>
            </p:nvGraphicFramePr>
            <p:xfrm>
              <a:off x="3221479" y="2770838"/>
              <a:ext cx="3486590" cy="255087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7"/>
              </a:graphicData>
            </a:graphic>
          </p:graphicFrame>
        </mc:Choice>
        <mc:Fallback xmlns="">
          <p:pic>
            <p:nvPicPr>
              <p:cNvPr id="19" name="Chart 18">
                <a:extLst>
                  <a:ext uri="{FF2B5EF4-FFF2-40B4-BE49-F238E27FC236}">
                    <a16:creationId xmlns:a16="http://schemas.microsoft.com/office/drawing/2014/main" id="{100EBF4C-62E1-B1BE-0AC6-4BDD55152C8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21479" y="2770838"/>
                <a:ext cx="3486590" cy="2550878"/>
              </a:xfrm>
              <a:prstGeom prst="rect">
                <a:avLst/>
              </a:prstGeom>
            </p:spPr>
          </p:pic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9DEF70-854F-55E7-E768-24F52D0CCBF9}"/>
              </a:ext>
            </a:extLst>
          </p:cNvPr>
          <p:cNvCxnSpPr>
            <a:cxnSpLocks/>
          </p:cNvCxnSpPr>
          <p:nvPr/>
        </p:nvCxnSpPr>
        <p:spPr>
          <a:xfrm>
            <a:off x="3475285" y="2653390"/>
            <a:ext cx="31214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6">
            <a:extLst>
              <a:ext uri="{FF2B5EF4-FFF2-40B4-BE49-F238E27FC236}">
                <a16:creationId xmlns:a16="http://schemas.microsoft.com/office/drawing/2014/main" id="{2B29420F-C06D-3EFA-B7D8-D4260DA70A2B}"/>
              </a:ext>
            </a:extLst>
          </p:cNvPr>
          <p:cNvSpPr txBox="1"/>
          <p:nvPr/>
        </p:nvSpPr>
        <p:spPr>
          <a:xfrm>
            <a:off x="4338639" y="2453335"/>
            <a:ext cx="158807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 Black" panose="00000A00000000000000" pitchFamily="2" charset="0"/>
              </a:rPr>
              <a:t>4.999</a:t>
            </a:r>
            <a:r>
              <a:rPr kumimoji="0" lang="it-IT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</a:t>
            </a:r>
            <a:r>
              <a:rPr kumimoji="0" lang="it-IT" sz="12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mio €</a:t>
            </a:r>
            <a:endParaRPr kumimoji="0" lang="it-IT" sz="20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3" name="CasellaDiTesto 6">
            <a:extLst>
              <a:ext uri="{FF2B5EF4-FFF2-40B4-BE49-F238E27FC236}">
                <a16:creationId xmlns:a16="http://schemas.microsoft.com/office/drawing/2014/main" id="{798E78E1-3504-2A8C-9354-EDD441FACE35}"/>
              </a:ext>
            </a:extLst>
          </p:cNvPr>
          <p:cNvSpPr txBox="1"/>
          <p:nvPr/>
        </p:nvSpPr>
        <p:spPr>
          <a:xfrm rot="16200000">
            <a:off x="2533654" y="4705708"/>
            <a:ext cx="15880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mio € e share</a:t>
            </a:r>
            <a:endParaRPr kumimoji="0" lang="it-IT" sz="12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B9B33105-5687-9986-181C-9FCA67EEF8F6}"/>
              </a:ext>
            </a:extLst>
          </p:cNvPr>
          <p:cNvGraphicFramePr/>
          <p:nvPr/>
        </p:nvGraphicFramePr>
        <p:xfrm>
          <a:off x="7131165" y="2801189"/>
          <a:ext cx="3512306" cy="2519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9A3604E-50E1-728D-C786-8095692B4EF1}"/>
              </a:ext>
            </a:extLst>
          </p:cNvPr>
          <p:cNvCxnSpPr>
            <a:cxnSpLocks/>
          </p:cNvCxnSpPr>
          <p:nvPr/>
        </p:nvCxnSpPr>
        <p:spPr>
          <a:xfrm>
            <a:off x="7272000" y="2653390"/>
            <a:ext cx="30627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sellaDiTesto 6">
            <a:extLst>
              <a:ext uri="{FF2B5EF4-FFF2-40B4-BE49-F238E27FC236}">
                <a16:creationId xmlns:a16="http://schemas.microsoft.com/office/drawing/2014/main" id="{D41C66F8-0D7B-7788-8E92-0C313F4D010B}"/>
              </a:ext>
            </a:extLst>
          </p:cNvPr>
          <p:cNvSpPr txBox="1"/>
          <p:nvPr/>
        </p:nvSpPr>
        <p:spPr>
          <a:xfrm>
            <a:off x="8076645" y="2453335"/>
            <a:ext cx="170651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 Black" panose="00000A00000000000000" pitchFamily="2" charset="0"/>
              </a:rPr>
              <a:t>+1,1%</a:t>
            </a:r>
            <a:r>
              <a:rPr kumimoji="0" lang="it-IT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</a:t>
            </a:r>
            <a:r>
              <a:rPr kumimoji="0" lang="it-IT" sz="12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vs 2024</a:t>
            </a:r>
            <a:endParaRPr kumimoji="0" lang="it-IT" sz="20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58" name="CasellaDiTesto 6">
            <a:extLst>
              <a:ext uri="{FF2B5EF4-FFF2-40B4-BE49-F238E27FC236}">
                <a16:creationId xmlns:a16="http://schemas.microsoft.com/office/drawing/2014/main" id="{B7E669F0-CF7C-6007-987C-46A4D1E1B1A5}"/>
              </a:ext>
            </a:extLst>
          </p:cNvPr>
          <p:cNvSpPr txBox="1"/>
          <p:nvPr/>
        </p:nvSpPr>
        <p:spPr>
          <a:xfrm rot="16200000">
            <a:off x="6558583" y="3469381"/>
            <a:ext cx="14268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var% </a:t>
            </a:r>
            <a:r>
              <a:rPr kumimoji="0" lang="it-IT" sz="90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YoY</a:t>
            </a:r>
            <a:endParaRPr kumimoji="0" lang="it-IT" sz="12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59" name="CasellaDiTesto 6">
            <a:extLst>
              <a:ext uri="{FF2B5EF4-FFF2-40B4-BE49-F238E27FC236}">
                <a16:creationId xmlns:a16="http://schemas.microsoft.com/office/drawing/2014/main" id="{BC5C571F-EFC7-1D88-C8C0-54FF20008BB0}"/>
              </a:ext>
            </a:extLst>
          </p:cNvPr>
          <p:cNvSpPr txBox="1"/>
          <p:nvPr/>
        </p:nvSpPr>
        <p:spPr>
          <a:xfrm>
            <a:off x="4248812" y="3644349"/>
            <a:ext cx="6475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 SemiBold" panose="00000700000000000000" pitchFamily="2" charset="0"/>
              </a:rPr>
              <a:t>38.7%</a:t>
            </a:r>
          </a:p>
        </p:txBody>
      </p:sp>
      <p:sp>
        <p:nvSpPr>
          <p:cNvPr id="62" name="CasellaDiTesto 6">
            <a:extLst>
              <a:ext uri="{FF2B5EF4-FFF2-40B4-BE49-F238E27FC236}">
                <a16:creationId xmlns:a16="http://schemas.microsoft.com/office/drawing/2014/main" id="{A354D7B7-47F0-F992-47A6-DF6273F7A30D}"/>
              </a:ext>
            </a:extLst>
          </p:cNvPr>
          <p:cNvSpPr txBox="1"/>
          <p:nvPr/>
        </p:nvSpPr>
        <p:spPr>
          <a:xfrm>
            <a:off x="3404038" y="4461819"/>
            <a:ext cx="6475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 SemiBold" panose="00000700000000000000" pitchFamily="2" charset="0"/>
              </a:rPr>
              <a:t>40.5%</a:t>
            </a:r>
          </a:p>
        </p:txBody>
      </p:sp>
      <p:sp>
        <p:nvSpPr>
          <p:cNvPr id="63" name="CasellaDiTesto 6">
            <a:extLst>
              <a:ext uri="{FF2B5EF4-FFF2-40B4-BE49-F238E27FC236}">
                <a16:creationId xmlns:a16="http://schemas.microsoft.com/office/drawing/2014/main" id="{E2CF059D-AF4F-50E0-801D-4F4B28F29A5C}"/>
              </a:ext>
            </a:extLst>
          </p:cNvPr>
          <p:cNvSpPr txBox="1"/>
          <p:nvPr/>
        </p:nvSpPr>
        <p:spPr>
          <a:xfrm>
            <a:off x="5091782" y="3412174"/>
            <a:ext cx="6475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 SemiBold" panose="00000700000000000000" pitchFamily="2" charset="0"/>
              </a:rPr>
              <a:t>11.6%</a:t>
            </a:r>
          </a:p>
        </p:txBody>
      </p:sp>
      <p:sp>
        <p:nvSpPr>
          <p:cNvPr id="64" name="CasellaDiTesto 6">
            <a:extLst>
              <a:ext uri="{FF2B5EF4-FFF2-40B4-BE49-F238E27FC236}">
                <a16:creationId xmlns:a16="http://schemas.microsoft.com/office/drawing/2014/main" id="{2D9912A3-186B-11F7-4929-71AE090FE0EC}"/>
              </a:ext>
            </a:extLst>
          </p:cNvPr>
          <p:cNvSpPr txBox="1"/>
          <p:nvPr/>
        </p:nvSpPr>
        <p:spPr>
          <a:xfrm>
            <a:off x="5926709" y="3224141"/>
            <a:ext cx="6475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 SemiBold" panose="00000700000000000000" pitchFamily="2" charset="0"/>
              </a:rPr>
              <a:t>9.3%</a:t>
            </a:r>
          </a:p>
        </p:txBody>
      </p:sp>
      <p:sp>
        <p:nvSpPr>
          <p:cNvPr id="65" name="CasellaDiTesto 6">
            <a:extLst>
              <a:ext uri="{FF2B5EF4-FFF2-40B4-BE49-F238E27FC236}">
                <a16:creationId xmlns:a16="http://schemas.microsoft.com/office/drawing/2014/main" id="{29D8E43D-F9CC-BEA7-CB0E-03DE9AA72F78}"/>
              </a:ext>
            </a:extLst>
          </p:cNvPr>
          <p:cNvSpPr txBox="1"/>
          <p:nvPr/>
        </p:nvSpPr>
        <p:spPr>
          <a:xfrm>
            <a:off x="4124995" y="5323378"/>
            <a:ext cx="9599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 SemiBold" panose="00000700000000000000" pitchFamily="2" charset="0"/>
              </a:rPr>
              <a:t>Display</a:t>
            </a:r>
            <a:endParaRPr kumimoji="0" lang="it-IT" sz="20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 SemiBold" panose="00000700000000000000" pitchFamily="2" charset="0"/>
            </a:endParaRPr>
          </a:p>
        </p:txBody>
      </p:sp>
      <p:sp>
        <p:nvSpPr>
          <p:cNvPr id="66" name="CasellaDiTesto 6">
            <a:extLst>
              <a:ext uri="{FF2B5EF4-FFF2-40B4-BE49-F238E27FC236}">
                <a16:creationId xmlns:a16="http://schemas.microsoft.com/office/drawing/2014/main" id="{DDE7B694-AA1F-AE78-0A2C-4EF29CA08945}"/>
              </a:ext>
            </a:extLst>
          </p:cNvPr>
          <p:cNvSpPr txBox="1"/>
          <p:nvPr/>
        </p:nvSpPr>
        <p:spPr>
          <a:xfrm>
            <a:off x="3280613" y="5321716"/>
            <a:ext cx="9599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i="0" u="none" strike="noStrike" kern="1200" cap="none" spc="0" normalizeH="0" baseline="0">
                <a:ln>
                  <a:noFill/>
                </a:ln>
                <a:effectLst/>
                <a:uLnTx/>
                <a:uFillTx/>
                <a:latin typeface="Montserrat SemiBold" panose="00000700000000000000" pitchFamily="2" charset="0"/>
              </a:rPr>
              <a:t>Search</a:t>
            </a:r>
            <a:endParaRPr kumimoji="0" lang="en-AU" sz="2000" i="0" u="none" strike="noStrike" kern="1200" cap="none" spc="0" normalizeH="0" baseline="0">
              <a:ln>
                <a:noFill/>
              </a:ln>
              <a:effectLst/>
              <a:uLnTx/>
              <a:uFillTx/>
              <a:latin typeface="Montserrat SemiBold" panose="00000700000000000000" pitchFamily="2" charset="0"/>
            </a:endParaRPr>
          </a:p>
        </p:txBody>
      </p:sp>
      <p:sp>
        <p:nvSpPr>
          <p:cNvPr id="67" name="CasellaDiTesto 6">
            <a:extLst>
              <a:ext uri="{FF2B5EF4-FFF2-40B4-BE49-F238E27FC236}">
                <a16:creationId xmlns:a16="http://schemas.microsoft.com/office/drawing/2014/main" id="{BBCD66E3-E9CB-C9E2-EB24-85CC80C4E389}"/>
              </a:ext>
            </a:extLst>
          </p:cNvPr>
          <p:cNvSpPr txBox="1"/>
          <p:nvPr/>
        </p:nvSpPr>
        <p:spPr>
          <a:xfrm>
            <a:off x="4994575" y="5321716"/>
            <a:ext cx="71727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 SemiBold" panose="00000700000000000000" pitchFamily="2" charset="0"/>
              </a:rPr>
              <a:t>OOH</a:t>
            </a:r>
            <a:endParaRPr kumimoji="0" lang="it-IT" sz="20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 SemiBold" panose="00000700000000000000" pitchFamily="2" charset="0"/>
            </a:endParaRPr>
          </a:p>
        </p:txBody>
      </p:sp>
      <p:sp>
        <p:nvSpPr>
          <p:cNvPr id="68" name="CasellaDiTesto 6">
            <a:extLst>
              <a:ext uri="{FF2B5EF4-FFF2-40B4-BE49-F238E27FC236}">
                <a16:creationId xmlns:a16="http://schemas.microsoft.com/office/drawing/2014/main" id="{8DF362A4-45C9-8564-8BE6-AE2A9ABFEE60}"/>
              </a:ext>
            </a:extLst>
          </p:cNvPr>
          <p:cNvSpPr txBox="1"/>
          <p:nvPr/>
        </p:nvSpPr>
        <p:spPr>
          <a:xfrm>
            <a:off x="5739326" y="5321716"/>
            <a:ext cx="9599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 SemiBold" panose="00000700000000000000" pitchFamily="2" charset="0"/>
              </a:rPr>
              <a:t>Stampa</a:t>
            </a:r>
            <a:endParaRPr kumimoji="0" lang="it-IT" sz="20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 SemiBold" panose="00000700000000000000" pitchFamily="2" charset="0"/>
            </a:endParaRPr>
          </a:p>
        </p:txBody>
      </p:sp>
      <p:sp>
        <p:nvSpPr>
          <p:cNvPr id="71" name="CasellaDiTesto 6">
            <a:extLst>
              <a:ext uri="{FF2B5EF4-FFF2-40B4-BE49-F238E27FC236}">
                <a16:creationId xmlns:a16="http://schemas.microsoft.com/office/drawing/2014/main" id="{03FE9A07-85E4-8A6F-9657-1E357B4EE7F8}"/>
              </a:ext>
            </a:extLst>
          </p:cNvPr>
          <p:cNvSpPr txBox="1"/>
          <p:nvPr/>
        </p:nvSpPr>
        <p:spPr>
          <a:xfrm>
            <a:off x="8823175" y="5321716"/>
            <a:ext cx="9599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 SemiBold" panose="00000700000000000000" pitchFamily="2" charset="0"/>
              </a:rPr>
              <a:t>OOH</a:t>
            </a:r>
            <a:endParaRPr kumimoji="0" lang="it-IT" sz="20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 SemiBold" panose="00000700000000000000" pitchFamily="2" charset="0"/>
            </a:endParaRPr>
          </a:p>
        </p:txBody>
      </p:sp>
      <p:sp>
        <p:nvSpPr>
          <p:cNvPr id="72" name="CasellaDiTesto 6">
            <a:extLst>
              <a:ext uri="{FF2B5EF4-FFF2-40B4-BE49-F238E27FC236}">
                <a16:creationId xmlns:a16="http://schemas.microsoft.com/office/drawing/2014/main" id="{AE941A81-8F35-69DB-A7ED-D59516450D5D}"/>
              </a:ext>
            </a:extLst>
          </p:cNvPr>
          <p:cNvSpPr txBox="1"/>
          <p:nvPr/>
        </p:nvSpPr>
        <p:spPr>
          <a:xfrm>
            <a:off x="9691276" y="5321716"/>
            <a:ext cx="9599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 SemiBold" panose="00000700000000000000" pitchFamily="2" charset="0"/>
              </a:rPr>
              <a:t>Stampa</a:t>
            </a:r>
            <a:endParaRPr kumimoji="0" lang="it-IT" sz="20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 SemiBold" panose="00000700000000000000" pitchFamily="2" charset="0"/>
            </a:endParaRPr>
          </a:p>
        </p:txBody>
      </p:sp>
      <p:sp>
        <p:nvSpPr>
          <p:cNvPr id="73" name="CasellaDiTesto 6">
            <a:extLst>
              <a:ext uri="{FF2B5EF4-FFF2-40B4-BE49-F238E27FC236}">
                <a16:creationId xmlns:a16="http://schemas.microsoft.com/office/drawing/2014/main" id="{EDAB1242-81BB-DF9E-0805-9B2890F94863}"/>
              </a:ext>
            </a:extLst>
          </p:cNvPr>
          <p:cNvSpPr txBox="1"/>
          <p:nvPr/>
        </p:nvSpPr>
        <p:spPr>
          <a:xfrm>
            <a:off x="4632804" y="2228592"/>
            <a:ext cx="1026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SPLIT</a:t>
            </a:r>
          </a:p>
        </p:txBody>
      </p:sp>
      <p:sp>
        <p:nvSpPr>
          <p:cNvPr id="74" name="CasellaDiTesto 6">
            <a:extLst>
              <a:ext uri="{FF2B5EF4-FFF2-40B4-BE49-F238E27FC236}">
                <a16:creationId xmlns:a16="http://schemas.microsoft.com/office/drawing/2014/main" id="{B0DE7D70-D0D9-F7DE-F128-F3639675BB95}"/>
              </a:ext>
            </a:extLst>
          </p:cNvPr>
          <p:cNvSpPr txBox="1"/>
          <p:nvPr/>
        </p:nvSpPr>
        <p:spPr>
          <a:xfrm>
            <a:off x="8408743" y="2228592"/>
            <a:ext cx="1026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DELTA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C85F853-19A0-F6F8-BD6C-3E52026FCFF9}"/>
              </a:ext>
            </a:extLst>
          </p:cNvPr>
          <p:cNvGraphicFramePr/>
          <p:nvPr/>
        </p:nvGraphicFramePr>
        <p:xfrm>
          <a:off x="-613709" y="2505591"/>
          <a:ext cx="3799754" cy="2470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1" name="CasellaDiTesto 6">
            <a:extLst>
              <a:ext uri="{FF2B5EF4-FFF2-40B4-BE49-F238E27FC236}">
                <a16:creationId xmlns:a16="http://schemas.microsoft.com/office/drawing/2014/main" id="{B2A673E5-0435-BC33-2749-0B4F58A58730}"/>
              </a:ext>
            </a:extLst>
          </p:cNvPr>
          <p:cNvSpPr txBox="1"/>
          <p:nvPr/>
        </p:nvSpPr>
        <p:spPr>
          <a:xfrm>
            <a:off x="1336357" y="3407423"/>
            <a:ext cx="1299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pitchFamily="2" charset="77"/>
                <a:ea typeface="+mn-ea"/>
                <a:cs typeface="+mn-cs"/>
              </a:rPr>
              <a:t>41.2%</a:t>
            </a:r>
          </a:p>
        </p:txBody>
      </p:sp>
      <p:sp>
        <p:nvSpPr>
          <p:cNvPr id="12" name="CasellaDiTesto 6">
            <a:extLst>
              <a:ext uri="{FF2B5EF4-FFF2-40B4-BE49-F238E27FC236}">
                <a16:creationId xmlns:a16="http://schemas.microsoft.com/office/drawing/2014/main" id="{6C908DD5-7F9E-CA24-A554-C1BEE42E2A9D}"/>
              </a:ext>
            </a:extLst>
          </p:cNvPr>
          <p:cNvSpPr txBox="1"/>
          <p:nvPr/>
        </p:nvSpPr>
        <p:spPr>
          <a:xfrm>
            <a:off x="8042689" y="5323378"/>
            <a:ext cx="9599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 SemiBold" panose="00000700000000000000" pitchFamily="2" charset="0"/>
              </a:rPr>
              <a:t>Display</a:t>
            </a:r>
            <a:endParaRPr kumimoji="0" lang="it-IT" sz="20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 SemiBold" panose="00000700000000000000" pitchFamily="2" charset="0"/>
            </a:endParaRPr>
          </a:p>
        </p:txBody>
      </p:sp>
      <p:sp>
        <p:nvSpPr>
          <p:cNvPr id="14" name="CasellaDiTesto 6">
            <a:extLst>
              <a:ext uri="{FF2B5EF4-FFF2-40B4-BE49-F238E27FC236}">
                <a16:creationId xmlns:a16="http://schemas.microsoft.com/office/drawing/2014/main" id="{9A862B3D-B59E-8C64-E0F7-20FF226A9D95}"/>
              </a:ext>
            </a:extLst>
          </p:cNvPr>
          <p:cNvSpPr txBox="1"/>
          <p:nvPr/>
        </p:nvSpPr>
        <p:spPr>
          <a:xfrm>
            <a:off x="7198307" y="5321716"/>
            <a:ext cx="9599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i="0" u="none" strike="noStrike" kern="1200" cap="none" spc="0" normalizeH="0" baseline="0">
                <a:ln>
                  <a:noFill/>
                </a:ln>
                <a:effectLst/>
                <a:uLnTx/>
                <a:uFillTx/>
                <a:latin typeface="Montserrat SemiBold" panose="00000700000000000000" pitchFamily="2" charset="0"/>
              </a:rPr>
              <a:t>Search</a:t>
            </a:r>
            <a:endParaRPr kumimoji="0" lang="en-AU" sz="2000" i="0" u="none" strike="noStrike" kern="1200" cap="none" spc="0" normalizeH="0" baseline="0">
              <a:ln>
                <a:noFill/>
              </a:ln>
              <a:effectLst/>
              <a:uLnTx/>
              <a:uFillTx/>
              <a:latin typeface="Montserrat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15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C83F32A5-59C5-694D-3598-100E5A8B9EE7}"/>
              </a:ext>
            </a:extLst>
          </p:cNvPr>
          <p:cNvSpPr/>
          <p:nvPr/>
        </p:nvSpPr>
        <p:spPr>
          <a:xfrm>
            <a:off x="3360246" y="1939233"/>
            <a:ext cx="8507647" cy="3935896"/>
          </a:xfrm>
          <a:prstGeom prst="rect">
            <a:avLst/>
          </a:prstGeom>
          <a:noFill/>
          <a:ln>
            <a:solidFill>
              <a:srgbClr val="0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C44B4FE-7386-F344-BD6D-469922755D66}"/>
              </a:ext>
            </a:extLst>
          </p:cNvPr>
          <p:cNvSpPr txBox="1"/>
          <p:nvPr/>
        </p:nvSpPr>
        <p:spPr>
          <a:xfrm>
            <a:off x="465874" y="469556"/>
            <a:ext cx="97011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>
                <a:solidFill>
                  <a:schemeClr val="accent4"/>
                </a:solidFill>
                <a:latin typeface="Montserrat" pitchFamily="2" charset="77"/>
              </a:rPr>
              <a:t>Audio: </a:t>
            </a:r>
            <a:r>
              <a:rPr lang="it-IT" sz="2800" b="1">
                <a:solidFill>
                  <a:prstClr val="black"/>
                </a:solidFill>
                <a:latin typeface="Montserrat" pitchFamily="2" charset="77"/>
              </a:rPr>
              <a:t>Radio al centro, ma una forte spinta comincia ad arrivare dal Digitale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2596B55-E4C0-EC44-92A6-4966116980E4}"/>
              </a:ext>
            </a:extLst>
          </p:cNvPr>
          <p:cNvSpPr txBox="1"/>
          <p:nvPr/>
        </p:nvSpPr>
        <p:spPr>
          <a:xfrm>
            <a:off x="465874" y="6234555"/>
            <a:ext cx="41024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it-IT" sz="1200" b="1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Fonte: </a:t>
            </a: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UNA Media Hub </a:t>
            </a:r>
            <a:r>
              <a:rPr kumimoji="0" lang="it-IT" sz="11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su dati Nielsen + stime UNA</a:t>
            </a:r>
            <a:endParaRPr lang="it-IT" sz="1100" i="1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B52A1601-8235-A241-B811-CF63BDC21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4944" y="0"/>
            <a:ext cx="2004362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5C0BE42-3401-E84A-B019-D42B378F7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8296" y="469555"/>
            <a:ext cx="1218302" cy="489449"/>
          </a:xfrm>
          <a:prstGeom prst="rect">
            <a:avLst/>
          </a:prstGeom>
        </p:spPr>
      </p:pic>
      <p:pic>
        <p:nvPicPr>
          <p:cNvPr id="10" name="Graphic 9" descr="Chevron arrows with solid fill">
            <a:extLst>
              <a:ext uri="{FF2B5EF4-FFF2-40B4-BE49-F238E27FC236}">
                <a16:creationId xmlns:a16="http://schemas.microsoft.com/office/drawing/2014/main" id="{92142B20-D0F5-A306-0037-C4D44D3CD0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31278" y="3582604"/>
            <a:ext cx="576512" cy="576512"/>
          </a:xfrm>
          <a:prstGeom prst="rect">
            <a:avLst/>
          </a:prstGeom>
        </p:spPr>
      </p:pic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3069D05A-72C9-CC7C-A836-12FF83FAC69E}"/>
              </a:ext>
            </a:extLst>
          </p:cNvPr>
          <p:cNvGraphicFramePr/>
          <p:nvPr/>
        </p:nvGraphicFramePr>
        <p:xfrm>
          <a:off x="4341792" y="2704772"/>
          <a:ext cx="5815993" cy="2908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" name="CasellaDiTesto 6">
            <a:extLst>
              <a:ext uri="{FF2B5EF4-FFF2-40B4-BE49-F238E27FC236}">
                <a16:creationId xmlns:a16="http://schemas.microsoft.com/office/drawing/2014/main" id="{D165B7ED-881D-8695-9E54-5A306475693A}"/>
              </a:ext>
            </a:extLst>
          </p:cNvPr>
          <p:cNvSpPr txBox="1"/>
          <p:nvPr/>
        </p:nvSpPr>
        <p:spPr>
          <a:xfrm>
            <a:off x="5285286" y="2168555"/>
            <a:ext cx="387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Breakdown</a:t>
            </a:r>
          </a:p>
        </p:txBody>
      </p:sp>
      <p:sp>
        <p:nvSpPr>
          <p:cNvPr id="15" name="CasellaDiTesto 6">
            <a:extLst>
              <a:ext uri="{FF2B5EF4-FFF2-40B4-BE49-F238E27FC236}">
                <a16:creationId xmlns:a16="http://schemas.microsoft.com/office/drawing/2014/main" id="{795FFA58-7EAD-E3C9-420B-F3D5DFC00FB3}"/>
              </a:ext>
            </a:extLst>
          </p:cNvPr>
          <p:cNvSpPr txBox="1"/>
          <p:nvPr/>
        </p:nvSpPr>
        <p:spPr>
          <a:xfrm>
            <a:off x="8530095" y="3283525"/>
            <a:ext cx="17477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86.0%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1">
                <a:latin typeface="Montserrat" pitchFamily="2" charset="77"/>
              </a:rPr>
              <a:t>(460 mio €)</a:t>
            </a:r>
            <a:endParaRPr kumimoji="0" lang="it-IT" sz="14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6" name="CasellaDiTesto 6">
            <a:extLst>
              <a:ext uri="{FF2B5EF4-FFF2-40B4-BE49-F238E27FC236}">
                <a16:creationId xmlns:a16="http://schemas.microsoft.com/office/drawing/2014/main" id="{4F730699-CECB-C670-34E6-12B0F2429123}"/>
              </a:ext>
            </a:extLst>
          </p:cNvPr>
          <p:cNvSpPr txBox="1"/>
          <p:nvPr/>
        </p:nvSpPr>
        <p:spPr>
          <a:xfrm>
            <a:off x="8572996" y="3933590"/>
            <a:ext cx="1801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1" i="1">
                <a:latin typeface="Montserrat" pitchFamily="2" charset="77"/>
              </a:rPr>
              <a:t>+2.3% </a:t>
            </a:r>
            <a:r>
              <a:rPr lang="it-IT" sz="1200" i="1">
                <a:latin typeface="Montserrat" pitchFamily="2" charset="77"/>
              </a:rPr>
              <a:t>vs 2024</a:t>
            </a:r>
            <a:endParaRPr kumimoji="0" lang="it-IT" sz="1400" b="1" i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CasellaDiTesto 6">
            <a:extLst>
              <a:ext uri="{FF2B5EF4-FFF2-40B4-BE49-F238E27FC236}">
                <a16:creationId xmlns:a16="http://schemas.microsoft.com/office/drawing/2014/main" id="{70D41A51-5986-2404-3F97-50DAE0DEF30F}"/>
              </a:ext>
            </a:extLst>
          </p:cNvPr>
          <p:cNvSpPr txBox="1"/>
          <p:nvPr/>
        </p:nvSpPr>
        <p:spPr>
          <a:xfrm>
            <a:off x="8492520" y="2888256"/>
            <a:ext cx="1580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Radio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37CA9F3-F5F1-50DE-A73F-1377A7879F07}"/>
              </a:ext>
            </a:extLst>
          </p:cNvPr>
          <p:cNvCxnSpPr>
            <a:cxnSpLocks/>
          </p:cNvCxnSpPr>
          <p:nvPr/>
        </p:nvCxnSpPr>
        <p:spPr>
          <a:xfrm>
            <a:off x="8298782" y="3300753"/>
            <a:ext cx="2048775" cy="0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F6E378C-9DA5-9B6B-C52D-DE1F441A39DB}"/>
              </a:ext>
            </a:extLst>
          </p:cNvPr>
          <p:cNvCxnSpPr>
            <a:cxnSpLocks/>
          </p:cNvCxnSpPr>
          <p:nvPr/>
        </p:nvCxnSpPr>
        <p:spPr>
          <a:xfrm>
            <a:off x="3868462" y="3928252"/>
            <a:ext cx="204877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6">
            <a:extLst>
              <a:ext uri="{FF2B5EF4-FFF2-40B4-BE49-F238E27FC236}">
                <a16:creationId xmlns:a16="http://schemas.microsoft.com/office/drawing/2014/main" id="{7CF83D3F-BDA8-A3AD-045C-74FC924D02CF}"/>
              </a:ext>
            </a:extLst>
          </p:cNvPr>
          <p:cNvSpPr txBox="1"/>
          <p:nvPr/>
        </p:nvSpPr>
        <p:spPr>
          <a:xfrm>
            <a:off x="3798793" y="3555234"/>
            <a:ext cx="1920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Digital audio</a:t>
            </a:r>
          </a:p>
        </p:txBody>
      </p:sp>
      <p:sp>
        <p:nvSpPr>
          <p:cNvPr id="37" name="CasellaDiTesto 6">
            <a:extLst>
              <a:ext uri="{FF2B5EF4-FFF2-40B4-BE49-F238E27FC236}">
                <a16:creationId xmlns:a16="http://schemas.microsoft.com/office/drawing/2014/main" id="{EE81EA3F-A6F1-EF6D-2DB9-D0FE015BA6A0}"/>
              </a:ext>
            </a:extLst>
          </p:cNvPr>
          <p:cNvSpPr txBox="1"/>
          <p:nvPr/>
        </p:nvSpPr>
        <p:spPr>
          <a:xfrm>
            <a:off x="3824179" y="3911527"/>
            <a:ext cx="174779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14.0%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1">
                <a:latin typeface="Montserrat" pitchFamily="2" charset="77"/>
              </a:rPr>
              <a:t>(75 mio €)</a:t>
            </a:r>
            <a:endParaRPr kumimoji="0" lang="it-IT" sz="14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38" name="CasellaDiTesto 6">
            <a:extLst>
              <a:ext uri="{FF2B5EF4-FFF2-40B4-BE49-F238E27FC236}">
                <a16:creationId xmlns:a16="http://schemas.microsoft.com/office/drawing/2014/main" id="{1C483FF6-D053-7000-3B3D-95C32D550AEB}"/>
              </a:ext>
            </a:extLst>
          </p:cNvPr>
          <p:cNvSpPr txBox="1"/>
          <p:nvPr/>
        </p:nvSpPr>
        <p:spPr>
          <a:xfrm>
            <a:off x="3867080" y="4565963"/>
            <a:ext cx="1801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1" i="1">
                <a:latin typeface="Montserrat" pitchFamily="2" charset="77"/>
              </a:rPr>
              <a:t>+11.9% </a:t>
            </a:r>
            <a:r>
              <a:rPr lang="it-IT" sz="1200" i="1">
                <a:latin typeface="Montserrat" pitchFamily="2" charset="77"/>
              </a:rPr>
              <a:t>vs 2024</a:t>
            </a:r>
            <a:endParaRPr kumimoji="0" lang="it-IT" sz="1400" b="1" i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8F77C7C-38BA-D4D1-30F2-1A1FF97BFAAB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11280" y="2887579"/>
            <a:ext cx="947563" cy="4578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93491AF-EE35-71FC-3A29-54268DAFFC91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1258" y="3419171"/>
            <a:ext cx="422013" cy="461665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1832CB0-3F13-45F4-7B86-05418C025593}"/>
              </a:ext>
            </a:extLst>
          </p:cNvPr>
          <p:cNvGraphicFramePr/>
          <p:nvPr/>
        </p:nvGraphicFramePr>
        <p:xfrm>
          <a:off x="-439508" y="2852133"/>
          <a:ext cx="3799754" cy="2470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9" name="CasellaDiTesto 6">
            <a:extLst>
              <a:ext uri="{FF2B5EF4-FFF2-40B4-BE49-F238E27FC236}">
                <a16:creationId xmlns:a16="http://schemas.microsoft.com/office/drawing/2014/main" id="{095E55FF-1CE4-2084-C5F5-6CAA78B3C58D}"/>
              </a:ext>
            </a:extLst>
          </p:cNvPr>
          <p:cNvSpPr txBox="1"/>
          <p:nvPr/>
        </p:nvSpPr>
        <p:spPr>
          <a:xfrm>
            <a:off x="1695096" y="2569778"/>
            <a:ext cx="1299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pitchFamily="2" charset="77"/>
                <a:ea typeface="+mn-ea"/>
                <a:cs typeface="+mn-cs"/>
              </a:rPr>
              <a:t>4.5%</a:t>
            </a:r>
          </a:p>
        </p:txBody>
      </p:sp>
    </p:spTree>
    <p:extLst>
      <p:ext uri="{BB962C8B-B14F-4D97-AF65-F5344CB8AC3E}">
        <p14:creationId xmlns:p14="http://schemas.microsoft.com/office/powerpoint/2010/main" val="1863525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2775E-8262-FEEB-83FC-212ED973A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rowd of people at a concert&#10;&#10;AI-generated content may be incorrect.">
            <a:extLst>
              <a:ext uri="{FF2B5EF4-FFF2-40B4-BE49-F238E27FC236}">
                <a16:creationId xmlns:a16="http://schemas.microsoft.com/office/drawing/2014/main" id="{17BCE906-7903-ADEA-E0EB-E892EADC580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4"/>
          <a:stretch>
            <a:fillRect/>
          </a:stretch>
        </p:blipFill>
        <p:spPr>
          <a:xfrm>
            <a:off x="-12592" y="-2"/>
            <a:ext cx="11919189" cy="685800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216ED6D2-B327-ECFB-386A-9BD7580675CC}"/>
              </a:ext>
            </a:extLst>
          </p:cNvPr>
          <p:cNvSpPr txBox="1"/>
          <p:nvPr/>
        </p:nvSpPr>
        <p:spPr>
          <a:xfrm>
            <a:off x="465874" y="432612"/>
            <a:ext cx="970119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Il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 pitchFamily="2" charset="77"/>
                <a:ea typeface="+mn-ea"/>
                <a:cs typeface="+mn-cs"/>
              </a:rPr>
              <a:t>Mercato della Comunicazione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supera i 16 miliardi, con una spinta significativa del mondo </a:t>
            </a:r>
            <a:r>
              <a:rPr kumimoji="0" lang="it-IT" sz="2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Experential</a:t>
            </a:r>
            <a:endParaRPr lang="it-IT" sz="2800" b="1" dirty="0">
              <a:solidFill>
                <a:schemeClr val="accent4"/>
              </a:solidFill>
              <a:latin typeface="Montserrat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51273F7-913C-66AA-61EB-2CB8188EEDE6}"/>
              </a:ext>
            </a:extLst>
          </p:cNvPr>
          <p:cNvSpPr txBox="1"/>
          <p:nvPr/>
        </p:nvSpPr>
        <p:spPr>
          <a:xfrm>
            <a:off x="465874" y="6234555"/>
            <a:ext cx="3156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Fonte: UNA Media Hub su stime UNA</a:t>
            </a:r>
            <a:endParaRPr kumimoji="0" lang="it-IT" sz="11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3B007279-9731-F25B-0521-0D7031C11F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2371" y="0"/>
            <a:ext cx="1759607" cy="6858000"/>
          </a:xfrm>
          <a:prstGeom prst="rect">
            <a:avLst/>
          </a:prstGeom>
        </p:spPr>
      </p:pic>
      <p:pic>
        <p:nvPicPr>
          <p:cNvPr id="2" name="Immagine 5">
            <a:extLst>
              <a:ext uri="{FF2B5EF4-FFF2-40B4-BE49-F238E27FC236}">
                <a16:creationId xmlns:a16="http://schemas.microsoft.com/office/drawing/2014/main" id="{C8CC5E6E-078F-136E-4DC2-ED406EF698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8296" y="469555"/>
            <a:ext cx="1218302" cy="489449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0E97A852-AF76-B1FA-9C9A-1E6939B38D8D}"/>
              </a:ext>
            </a:extLst>
          </p:cNvPr>
          <p:cNvGrpSpPr/>
          <p:nvPr/>
        </p:nvGrpSpPr>
        <p:grpSpPr>
          <a:xfrm>
            <a:off x="734224" y="1742021"/>
            <a:ext cx="9972990" cy="4461755"/>
            <a:chOff x="734224" y="1742021"/>
            <a:chExt cx="9972990" cy="446175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443CB96-EFD9-DD2D-EE9E-2DB0BE4D47B5}"/>
                </a:ext>
              </a:extLst>
            </p:cNvPr>
            <p:cNvGrpSpPr/>
            <p:nvPr/>
          </p:nvGrpSpPr>
          <p:grpSpPr>
            <a:xfrm>
              <a:off x="734224" y="1803577"/>
              <a:ext cx="8436992" cy="4400199"/>
              <a:chOff x="443421" y="1995530"/>
              <a:chExt cx="8436992" cy="4400199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08302A6D-1EDD-E7F3-15A9-F9ACDF5BDED1}"/>
                  </a:ext>
                </a:extLst>
              </p:cNvPr>
              <p:cNvGrpSpPr/>
              <p:nvPr/>
            </p:nvGrpSpPr>
            <p:grpSpPr>
              <a:xfrm>
                <a:off x="1254586" y="1995530"/>
                <a:ext cx="7625827" cy="4400199"/>
                <a:chOff x="534199" y="1808587"/>
                <a:chExt cx="7625827" cy="4400199"/>
              </a:xfrm>
            </p:grpSpPr>
            <p:graphicFrame>
              <p:nvGraphicFramePr>
                <p:cNvPr id="14" name="Chart 13">
                  <a:extLst>
                    <a:ext uri="{FF2B5EF4-FFF2-40B4-BE49-F238E27FC236}">
                      <a16:creationId xmlns:a16="http://schemas.microsoft.com/office/drawing/2014/main" id="{48C9A6D2-8590-B338-1661-1BFEB7D647E4}"/>
                    </a:ext>
                  </a:extLst>
                </p:cNvPr>
                <p:cNvGraphicFramePr/>
                <p:nvPr/>
              </p:nvGraphicFramePr>
              <p:xfrm>
                <a:off x="534199" y="1859496"/>
                <a:ext cx="7625827" cy="434929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6"/>
                </a:graphicData>
              </a:graphic>
            </p:graphicFrame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75ADCFC-E0AA-1157-6BBF-0C7817294C36}"/>
                    </a:ext>
                  </a:extLst>
                </p:cNvPr>
                <p:cNvSpPr txBox="1"/>
                <p:nvPr/>
              </p:nvSpPr>
              <p:spPr>
                <a:xfrm>
                  <a:off x="854765" y="2524539"/>
                  <a:ext cx="108336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2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Montserrat Black" panose="00000A00000000000000" pitchFamily="2" charset="0"/>
                    </a:rPr>
                    <a:t>13,1</a:t>
                  </a: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D7AEED3-F39B-75FF-C8B1-43FC773A82E6}"/>
                    </a:ext>
                  </a:extLst>
                </p:cNvPr>
                <p:cNvSpPr txBox="1"/>
                <p:nvPr/>
              </p:nvSpPr>
              <p:spPr>
                <a:xfrm>
                  <a:off x="2336596" y="2355407"/>
                  <a:ext cx="108336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2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Montserrat Black" panose="00000A00000000000000" pitchFamily="2" charset="0"/>
                    </a:rPr>
                    <a:t>13,8</a:t>
                  </a: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15E3802-D483-B767-3EB5-AB3FAA6D70BF}"/>
                    </a:ext>
                  </a:extLst>
                </p:cNvPr>
                <p:cNvSpPr txBox="1"/>
                <p:nvPr/>
              </p:nvSpPr>
              <p:spPr>
                <a:xfrm>
                  <a:off x="3740527" y="2186274"/>
                  <a:ext cx="108336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2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Montserrat Black" panose="00000A00000000000000" pitchFamily="2" charset="0"/>
                    </a:rPr>
                    <a:t>14,6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24C2BE7-4FAF-AAA6-C217-76E296188DC8}"/>
                    </a:ext>
                  </a:extLst>
                </p:cNvPr>
                <p:cNvSpPr txBox="1"/>
                <p:nvPr/>
              </p:nvSpPr>
              <p:spPr>
                <a:xfrm>
                  <a:off x="5252273" y="2007034"/>
                  <a:ext cx="108336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2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Montserrat Black" panose="00000A00000000000000" pitchFamily="2" charset="0"/>
                    </a:rPr>
                    <a:t>15,9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B2D77DB5-7E63-A4F0-8CE5-C45440A7DCD4}"/>
                    </a:ext>
                  </a:extLst>
                </p:cNvPr>
                <p:cNvSpPr txBox="1"/>
                <p:nvPr/>
              </p:nvSpPr>
              <p:spPr>
                <a:xfrm>
                  <a:off x="6730045" y="1808587"/>
                  <a:ext cx="108336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2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Montserrat Black" panose="00000A00000000000000" pitchFamily="2" charset="0"/>
                    </a:rPr>
                    <a:t>16,6</a:t>
                  </a:r>
                </a:p>
              </p:txBody>
            </p:sp>
          </p:grpSp>
          <p:sp>
            <p:nvSpPr>
              <p:cNvPr id="11" name="CasellaDiTesto 6">
                <a:extLst>
                  <a:ext uri="{FF2B5EF4-FFF2-40B4-BE49-F238E27FC236}">
                    <a16:creationId xmlns:a16="http://schemas.microsoft.com/office/drawing/2014/main" id="{6DF58957-5CCF-BFEE-F6BC-8165C7313FC8}"/>
                  </a:ext>
                </a:extLst>
              </p:cNvPr>
              <p:cNvSpPr txBox="1"/>
              <p:nvPr/>
            </p:nvSpPr>
            <p:spPr>
              <a:xfrm>
                <a:off x="443421" y="4723772"/>
                <a:ext cx="12073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2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Montserrat" panose="00000500000000000000" pitchFamily="2" charset="0"/>
                  </a:rPr>
                  <a:t>Mercato </a:t>
                </a:r>
                <a:r>
                  <a:rPr kumimoji="0" lang="it-IT" sz="1200" b="1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Montserrat" panose="00000500000000000000" pitchFamily="2" charset="0"/>
                  </a:rPr>
                  <a:t>Adv</a:t>
                </a:r>
                <a:r>
                  <a:rPr kumimoji="0" lang="it-IT" sz="12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Montserrat" panose="00000500000000000000" pitchFamily="2" charset="0"/>
                  </a:rPr>
                  <a:t> tradizionale</a:t>
                </a:r>
              </a:p>
            </p:txBody>
          </p:sp>
          <p:sp>
            <p:nvSpPr>
              <p:cNvPr id="12" name="CasellaDiTesto 6">
                <a:extLst>
                  <a:ext uri="{FF2B5EF4-FFF2-40B4-BE49-F238E27FC236}">
                    <a16:creationId xmlns:a16="http://schemas.microsoft.com/office/drawing/2014/main" id="{B690B43B-FBEE-47FC-9BE1-6303D6531C51}"/>
                  </a:ext>
                </a:extLst>
              </p:cNvPr>
              <p:cNvSpPr txBox="1"/>
              <p:nvPr/>
            </p:nvSpPr>
            <p:spPr>
              <a:xfrm>
                <a:off x="443421" y="3310712"/>
                <a:ext cx="12073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200" b="1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Montserrat" panose="00000500000000000000" pitchFamily="2" charset="0"/>
                  </a:rPr>
                  <a:t>Experiential</a:t>
                </a:r>
                <a:r>
                  <a:rPr kumimoji="0" lang="it-IT" sz="12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Montserrat" panose="00000500000000000000" pitchFamily="2" charset="0"/>
                  </a:rPr>
                  <a:t> Market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2A1F6E6-9831-45FA-61E2-55FBA8C8C98F}"/>
                  </a:ext>
                </a:extLst>
              </p:cNvPr>
              <p:cNvSpPr txBox="1"/>
              <p:nvPr/>
            </p:nvSpPr>
            <p:spPr>
              <a:xfrm>
                <a:off x="500407" y="2858286"/>
                <a:ext cx="1009052" cy="4524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050" b="1" i="1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Montserrat" panose="00000500000000000000" pitchFamily="2" charset="0"/>
                    <a:cs typeface="Poppins" panose="00000500000000000000" pitchFamily="2" charset="0"/>
                    <a:sym typeface="Arial"/>
                  </a:rPr>
                  <a:t>miliardi €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F7ABC29-4861-C258-453B-901264C43392}"/>
                </a:ext>
              </a:extLst>
            </p:cNvPr>
            <p:cNvSpPr txBox="1"/>
            <p:nvPr/>
          </p:nvSpPr>
          <p:spPr>
            <a:xfrm>
              <a:off x="9192923" y="1742021"/>
              <a:ext cx="12966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 dirty="0">
                  <a:latin typeface="Montserrat" panose="00000500000000000000" pitchFamily="2" charset="0"/>
                </a:rPr>
                <a:t>CAGR 2021-2025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37FE19B-AF4D-95DB-590A-4559BBA7BC64}"/>
                </a:ext>
              </a:extLst>
            </p:cNvPr>
            <p:cNvSpPr/>
            <p:nvPr/>
          </p:nvSpPr>
          <p:spPr>
            <a:xfrm>
              <a:off x="9213206" y="4238817"/>
              <a:ext cx="1463862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19050" cmpd="sng">
                    <a:solidFill>
                      <a:srgbClr val="7282F9"/>
                    </a:solidFill>
                    <a:prstDash val="solid"/>
                  </a:ln>
                  <a:solidFill>
                    <a:schemeClr val="bg1"/>
                  </a:solidFill>
                  <a:effectLst/>
                  <a:latin typeface="Montserrat Black" panose="00000A00000000000000" pitchFamily="2" charset="0"/>
                </a:rPr>
                <a:t>+3,9%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17DA28F-20AB-9270-FD9D-37720B4F0EE1}"/>
                </a:ext>
              </a:extLst>
            </p:cNvPr>
            <p:cNvSpPr/>
            <p:nvPr/>
          </p:nvSpPr>
          <p:spPr>
            <a:xfrm>
              <a:off x="9171217" y="2445488"/>
              <a:ext cx="1535997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19050" cmpd="sng">
                    <a:solidFill>
                      <a:schemeClr val="accent2"/>
                    </a:solidFill>
                    <a:prstDash val="solid"/>
                  </a:ln>
                  <a:solidFill>
                    <a:schemeClr val="bg1"/>
                  </a:solidFill>
                  <a:effectLst/>
                  <a:latin typeface="Montserrat Black" panose="00000A00000000000000" pitchFamily="2" charset="0"/>
                </a:rPr>
                <a:t>+13,1%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412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795</Words>
  <Application>Microsoft Office PowerPoint</Application>
  <PresentationFormat>Widescreen</PresentationFormat>
  <Paragraphs>182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Aptos</vt:lpstr>
      <vt:lpstr>Arial</vt:lpstr>
      <vt:lpstr>Calibri</vt:lpstr>
      <vt:lpstr>Calibri Light</vt:lpstr>
      <vt:lpstr>Franklin Gothic Book</vt:lpstr>
      <vt:lpstr>Montserrat</vt:lpstr>
      <vt:lpstr>Montserrat Black</vt:lpstr>
      <vt:lpstr>Montserrat ExtraBold</vt:lpstr>
      <vt:lpstr>Montserrat Medium</vt:lpstr>
      <vt:lpstr>Montserrat SemiBold</vt:lpstr>
      <vt:lpstr>Wingdings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Laura Vagnini</dc:creator>
  <cp:lastModifiedBy>Federica Setti</cp:lastModifiedBy>
  <cp:revision>2</cp:revision>
  <dcterms:created xsi:type="dcterms:W3CDTF">2025-11-19T12:26:48Z</dcterms:created>
  <dcterms:modified xsi:type="dcterms:W3CDTF">2025-11-19T12:43:39Z</dcterms:modified>
</cp:coreProperties>
</file>