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1.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2147472952" r:id="rId3"/>
    <p:sldId id="2147472953" r:id="rId4"/>
    <p:sldId id="2147472941" r:id="rId5"/>
    <p:sldId id="2147472954" r:id="rId6"/>
    <p:sldId id="2147472942" r:id="rId7"/>
    <p:sldId id="2147472955" r:id="rId8"/>
    <p:sldId id="2147472956" r:id="rId9"/>
    <p:sldId id="431" r:id="rId10"/>
    <p:sldId id="2147472938" r:id="rId11"/>
    <p:sldId id="2147472921" r:id="rId12"/>
    <p:sldId id="2147472957" r:id="rId13"/>
    <p:sldId id="2147472929" r:id="rId14"/>
    <p:sldId id="2147472950" r:id="rId15"/>
    <p:sldId id="449" r:id="rId16"/>
    <p:sldId id="2147472962" r:id="rId17"/>
    <p:sldId id="2147472961" r:id="rId18"/>
    <p:sldId id="2147472945" r:id="rId19"/>
    <p:sldId id="2147472948" r:id="rId20"/>
    <p:sldId id="2147472932" r:id="rId21"/>
    <p:sldId id="2147472949" r:id="rId22"/>
    <p:sldId id="2147472959" r:id="rId23"/>
    <p:sldId id="2147472958" r:id="rId24"/>
    <p:sldId id="2147472927" r:id="rId25"/>
    <p:sldId id="2147472890" r:id="rId26"/>
    <p:sldId id="2147472960" r:id="rId27"/>
  </p:sldIdLst>
  <p:sldSz cx="12192000" cy="6858000"/>
  <p:notesSz cx="6810375" cy="99425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28F"/>
    <a:srgbClr val="33CCCC"/>
    <a:srgbClr val="CC99FF"/>
    <a:srgbClr val="7282F9"/>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6" d="100"/>
          <a:sy n="76" d="100"/>
        </p:scale>
        <p:origin x="242" y="32"/>
      </p:cViewPr>
      <p:guideLst/>
    </p:cSldViewPr>
  </p:slideViewPr>
  <p:notesTextViewPr>
    <p:cViewPr>
      <p:scale>
        <a:sx n="1" d="1"/>
        <a:sy n="1" d="1"/>
      </p:scale>
      <p:origin x="0" y="0"/>
    </p:cViewPr>
  </p:notesTextViewPr>
  <p:sorterViewPr>
    <p:cViewPr varScale="1">
      <p:scale>
        <a:sx n="100" d="100"/>
        <a:sy n="100" d="100"/>
      </p:scale>
      <p:origin x="0" y="-50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616120821688389E-2"/>
          <c:y val="0.10457032972215131"/>
          <c:w val="0.96784453419228555"/>
          <c:h val="0.7908593405556974"/>
        </c:manualLayout>
      </c:layout>
      <c:barChart>
        <c:barDir val="col"/>
        <c:grouping val="clustered"/>
        <c:varyColors val="0"/>
        <c:ser>
          <c:idx val="0"/>
          <c:order val="0"/>
          <c:tx>
            <c:strRef>
              <c:f>Sheet1!$B$1</c:f>
              <c:strCache>
                <c:ptCount val="1"/>
                <c:pt idx="0">
                  <c:v>PIL</c:v>
                </c:pt>
              </c:strCache>
            </c:strRef>
          </c:tx>
          <c:spPr>
            <a:solidFill>
              <a:schemeClr val="accent1"/>
            </a:solidFill>
            <a:ln>
              <a:solidFill>
                <a:schemeClr val="accent1"/>
              </a:solidFill>
            </a:ln>
            <a:effectLst/>
          </c:spPr>
          <c:invertIfNegative val="0"/>
          <c:dLbls>
            <c:dLbl>
              <c:idx val="2"/>
              <c:layout>
                <c:manualLayout>
                  <c:x val="4.2237136547708333E-4"/>
                  <c:y val="-3.15694606730975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4F-4C96-B152-DB0347A25AAD}"/>
                </c:ext>
              </c:extLst>
            </c:dLbl>
            <c:dLbl>
              <c:idx val="3"/>
              <c:layout>
                <c:manualLayout>
                  <c:x val="-3.3836895140036249E-3"/>
                  <c:y val="-8.60291195058469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19-4E03-83CB-FA5E5851F80D}"/>
                </c:ext>
              </c:extLst>
            </c:dLbl>
            <c:dLbl>
              <c:idx val="4"/>
              <c:layout>
                <c:manualLayout>
                  <c:x val="1.3811658738666832E-3"/>
                  <c:y val="-3.71220927838987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B19-4E03-83CB-FA5E5851F80D}"/>
                </c:ext>
              </c:extLst>
            </c:dLbl>
            <c:dLbl>
              <c:idx val="5"/>
              <c:layout>
                <c:manualLayout>
                  <c:x val="-7.044970236053911E-3"/>
                  <c:y val="-5.61348800061080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B19-4E03-83CB-FA5E5851F80D}"/>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1"/>
                    </a:solidFill>
                    <a:latin typeface="Montserrat SemiBold" panose="00000700000000000000" pitchFamily="2"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2019</c:v>
                </c:pt>
                <c:pt idx="1">
                  <c:v>2020</c:v>
                </c:pt>
                <c:pt idx="2">
                  <c:v>2021</c:v>
                </c:pt>
                <c:pt idx="3">
                  <c:v>2022</c:v>
                </c:pt>
                <c:pt idx="4">
                  <c:v>2023</c:v>
                </c:pt>
                <c:pt idx="5">
                  <c:v>2024</c:v>
                </c:pt>
              </c:numCache>
            </c:numRef>
          </c:cat>
          <c:val>
            <c:numRef>
              <c:f>Sheet1!$B$2:$B$7</c:f>
              <c:numCache>
                <c:formatCode>0.0</c:formatCode>
                <c:ptCount val="6"/>
                <c:pt idx="0" formatCode="General">
                  <c:v>0.4</c:v>
                </c:pt>
                <c:pt idx="1">
                  <c:v>-9</c:v>
                </c:pt>
                <c:pt idx="2">
                  <c:v>7</c:v>
                </c:pt>
                <c:pt idx="3">
                  <c:v>4</c:v>
                </c:pt>
                <c:pt idx="4">
                  <c:v>0.9</c:v>
                </c:pt>
                <c:pt idx="5">
                  <c:v>1</c:v>
                </c:pt>
              </c:numCache>
            </c:numRef>
          </c:val>
          <c:extLst>
            <c:ext xmlns:c16="http://schemas.microsoft.com/office/drawing/2014/chart" uri="{C3380CC4-5D6E-409C-BE32-E72D297353CC}">
              <c16:uniqueId val="{00000002-8D4F-4C96-B152-DB0347A25AAD}"/>
            </c:ext>
          </c:extLst>
        </c:ser>
        <c:dLbls>
          <c:showLegendKey val="0"/>
          <c:showVal val="0"/>
          <c:showCatName val="0"/>
          <c:showSerName val="0"/>
          <c:showPercent val="0"/>
          <c:showBubbleSize val="0"/>
        </c:dLbls>
        <c:gapWidth val="150"/>
        <c:axId val="1278022463"/>
        <c:axId val="1278023423"/>
      </c:barChart>
      <c:catAx>
        <c:axId val="1278022463"/>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2"/>
                </a:solidFill>
                <a:latin typeface="+mn-lt"/>
                <a:ea typeface="+mn-ea"/>
                <a:cs typeface="+mn-cs"/>
              </a:defRPr>
            </a:pPr>
            <a:endParaRPr lang="it-IT"/>
          </a:p>
        </c:txPr>
        <c:crossAx val="1278023423"/>
        <c:crosses val="autoZero"/>
        <c:auto val="1"/>
        <c:lblAlgn val="ctr"/>
        <c:lblOffset val="100"/>
        <c:noMultiLvlLbl val="0"/>
      </c:catAx>
      <c:valAx>
        <c:axId val="1278023423"/>
        <c:scaling>
          <c:orientation val="minMax"/>
          <c:max val="13"/>
          <c:min val="-12"/>
        </c:scaling>
        <c:delete val="1"/>
        <c:axPos val="l"/>
        <c:numFmt formatCode="General" sourceLinked="1"/>
        <c:majorTickMark val="out"/>
        <c:minorTickMark val="none"/>
        <c:tickLblPos val="none"/>
        <c:crossAx val="1278022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it-I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778622059897871E-2"/>
          <c:y val="5.5561167794726737E-2"/>
          <c:w val="0.96748703146822468"/>
          <c:h val="0.8888776644105465"/>
        </c:manualLayout>
      </c:layout>
      <c:barChart>
        <c:barDir val="col"/>
        <c:grouping val="clustered"/>
        <c:varyColors val="0"/>
        <c:ser>
          <c:idx val="0"/>
          <c:order val="0"/>
          <c:tx>
            <c:strRef>
              <c:f>Sheet1!$B$1</c:f>
              <c:strCache>
                <c:ptCount val="1"/>
                <c:pt idx="0">
                  <c:v>Series 1</c:v>
                </c:pt>
              </c:strCache>
            </c:strRef>
          </c:tx>
          <c:spPr>
            <a:solidFill>
              <a:schemeClr val="accent1">
                <a:lumMod val="60000"/>
                <a:lumOff val="40000"/>
              </a:schemeClr>
            </a:solidFill>
            <a:ln>
              <a:noFill/>
            </a:ln>
            <a:effectLst/>
          </c:spPr>
          <c:invertIfNegative val="0"/>
          <c:dLbls>
            <c:dLbl>
              <c:idx val="6"/>
              <c:tx>
                <c:rich>
                  <a:bodyPr/>
                  <a:lstStyle/>
                  <a:p>
                    <a:r>
                      <a:rPr lang="en-US" dirty="0"/>
                      <a:t>11,6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E61-4EF2-9687-A8FB11B6DE8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ontserrat" panose="00000500000000000000" pitchFamily="2"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numCache>
            </c:numRef>
          </c:cat>
          <c:val>
            <c:numRef>
              <c:f>Sheet1!$B$2:$B$8</c:f>
              <c:numCache>
                <c:formatCode>0.0</c:formatCode>
                <c:ptCount val="7"/>
                <c:pt idx="0">
                  <c:v>4.4000000000000004</c:v>
                </c:pt>
                <c:pt idx="1">
                  <c:v>4</c:v>
                </c:pt>
                <c:pt idx="2">
                  <c:v>-1.3</c:v>
                </c:pt>
                <c:pt idx="3">
                  <c:v>-1.1000000000000001</c:v>
                </c:pt>
                <c:pt idx="4">
                  <c:v>4.5999999999999996</c:v>
                </c:pt>
                <c:pt idx="5">
                  <c:v>7.8</c:v>
                </c:pt>
                <c:pt idx="6">
                  <c:v>19.899999999999999</c:v>
                </c:pt>
              </c:numCache>
            </c:numRef>
          </c:val>
          <c:extLst>
            <c:ext xmlns:c16="http://schemas.microsoft.com/office/drawing/2014/chart" uri="{C3380CC4-5D6E-409C-BE32-E72D297353CC}">
              <c16:uniqueId val="{00000000-4E61-4EF2-9687-A8FB11B6DE8F}"/>
            </c:ext>
          </c:extLst>
        </c:ser>
        <c:dLbls>
          <c:showLegendKey val="0"/>
          <c:showVal val="0"/>
          <c:showCatName val="0"/>
          <c:showSerName val="0"/>
          <c:showPercent val="0"/>
          <c:showBubbleSize val="0"/>
        </c:dLbls>
        <c:gapWidth val="124"/>
        <c:overlap val="-27"/>
        <c:axId val="1465993791"/>
        <c:axId val="1465991711"/>
      </c:barChart>
      <c:catAx>
        <c:axId val="1465993791"/>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465991711"/>
        <c:crosses val="autoZero"/>
        <c:auto val="1"/>
        <c:lblAlgn val="ctr"/>
        <c:lblOffset val="100"/>
        <c:noMultiLvlLbl val="0"/>
      </c:catAx>
      <c:valAx>
        <c:axId val="1465991711"/>
        <c:scaling>
          <c:orientation val="minMax"/>
          <c:max val="9"/>
        </c:scaling>
        <c:delete val="1"/>
        <c:axPos val="l"/>
        <c:numFmt formatCode="0.0" sourceLinked="1"/>
        <c:majorTickMark val="out"/>
        <c:minorTickMark val="none"/>
        <c:tickLblPos val="nextTo"/>
        <c:crossAx val="1465993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778622059897871E-2"/>
          <c:y val="5.5561167794726737E-2"/>
          <c:w val="0.96748703146822468"/>
          <c:h val="0.8888776644105465"/>
        </c:manualLayout>
      </c:layout>
      <c:barChart>
        <c:barDir val="col"/>
        <c:grouping val="clustered"/>
        <c:varyColors val="0"/>
        <c:ser>
          <c:idx val="0"/>
          <c:order val="0"/>
          <c:tx>
            <c:strRef>
              <c:f>Sheet1!$B$1</c:f>
              <c:strCache>
                <c:ptCount val="1"/>
                <c:pt idx="0">
                  <c:v>Series 1</c:v>
                </c:pt>
              </c:strCache>
            </c:strRef>
          </c:tx>
          <c:spPr>
            <a:solidFill>
              <a:schemeClr val="accent1">
                <a:lumMod val="60000"/>
                <a:lumOff val="40000"/>
              </a:schemeClr>
            </a:solidFill>
            <a:ln>
              <a:noFill/>
            </a:ln>
            <a:effectLst/>
          </c:spPr>
          <c:invertIfNegative val="0"/>
          <c:dPt>
            <c:idx val="0"/>
            <c:invertIfNegative val="0"/>
            <c:bubble3D val="0"/>
            <c:spPr>
              <a:pattFill prst="sphere">
                <a:fgClr>
                  <a:schemeClr val="accent1">
                    <a:lumMod val="60000"/>
                    <a:lumOff val="40000"/>
                  </a:schemeClr>
                </a:fgClr>
                <a:bgClr>
                  <a:schemeClr val="bg1"/>
                </a:bgClr>
              </a:pattFill>
              <a:ln>
                <a:noFill/>
              </a:ln>
              <a:effectLst/>
            </c:spPr>
            <c:extLst>
              <c:ext xmlns:c16="http://schemas.microsoft.com/office/drawing/2014/chart" uri="{C3380CC4-5D6E-409C-BE32-E72D297353CC}">
                <c16:uniqueId val="{00000000-8147-4386-9F68-4933931A3089}"/>
              </c:ext>
            </c:extLst>
          </c:dPt>
          <c:dPt>
            <c:idx val="1"/>
            <c:invertIfNegative val="0"/>
            <c:bubble3D val="0"/>
            <c:spPr>
              <a:pattFill prst="sphere">
                <a:fgClr>
                  <a:schemeClr val="accent1">
                    <a:lumMod val="60000"/>
                    <a:lumOff val="40000"/>
                  </a:schemeClr>
                </a:fgClr>
                <a:bgClr>
                  <a:schemeClr val="bg1"/>
                </a:bgClr>
              </a:pattFill>
              <a:ln>
                <a:noFill/>
              </a:ln>
              <a:effectLst/>
            </c:spPr>
            <c:extLst>
              <c:ext xmlns:c16="http://schemas.microsoft.com/office/drawing/2014/chart" uri="{C3380CC4-5D6E-409C-BE32-E72D297353CC}">
                <c16:uniqueId val="{00000001-8147-4386-9F68-4933931A3089}"/>
              </c:ext>
            </c:extLst>
          </c:dPt>
          <c:dLbls>
            <c:dLbl>
              <c:idx val="6"/>
              <c:tx>
                <c:rich>
                  <a:bodyPr/>
                  <a:lstStyle/>
                  <a:p>
                    <a:r>
                      <a:rPr lang="en-US" dirty="0"/>
                      <a:t>11,6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E61-4EF2-9687-A8FB11B6DE8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ontserrat" panose="00000500000000000000" pitchFamily="2"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numCache>
            </c:numRef>
          </c:cat>
          <c:val>
            <c:numRef>
              <c:f>Sheet1!$B$2:$B$8</c:f>
              <c:numCache>
                <c:formatCode>0.0</c:formatCode>
                <c:ptCount val="7"/>
                <c:pt idx="0">
                  <c:v>7</c:v>
                </c:pt>
                <c:pt idx="1">
                  <c:v>3.4</c:v>
                </c:pt>
                <c:pt idx="2">
                  <c:v>-1.3</c:v>
                </c:pt>
                <c:pt idx="3">
                  <c:v>-1.1000000000000001</c:v>
                </c:pt>
                <c:pt idx="4">
                  <c:v>4.5999999999999996</c:v>
                </c:pt>
                <c:pt idx="5">
                  <c:v>7.8</c:v>
                </c:pt>
                <c:pt idx="6">
                  <c:v>19.899999999999999</c:v>
                </c:pt>
              </c:numCache>
            </c:numRef>
          </c:val>
          <c:extLst>
            <c:ext xmlns:c16="http://schemas.microsoft.com/office/drawing/2014/chart" uri="{C3380CC4-5D6E-409C-BE32-E72D297353CC}">
              <c16:uniqueId val="{00000000-4E61-4EF2-9687-A8FB11B6DE8F}"/>
            </c:ext>
          </c:extLst>
        </c:ser>
        <c:ser>
          <c:idx val="1"/>
          <c:order val="1"/>
          <c:tx>
            <c:strRef>
              <c:f>Sheet1!$C$1</c:f>
              <c:strCache>
                <c:ptCount val="1"/>
                <c:pt idx="0">
                  <c:v>Series 2</c:v>
                </c:pt>
              </c:strCache>
            </c:strRef>
          </c:tx>
          <c:spPr>
            <a:solidFill>
              <a:schemeClr val="accent1">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ontserrat" panose="00000500000000000000" pitchFamily="2" charset="0"/>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numCache>
            </c:numRef>
          </c:cat>
          <c:val>
            <c:numRef>
              <c:f>Sheet1!$C$2:$C$8</c:f>
              <c:numCache>
                <c:formatCode>General</c:formatCode>
                <c:ptCount val="7"/>
                <c:pt idx="0">
                  <c:v>4.4000000000000004</c:v>
                </c:pt>
                <c:pt idx="1">
                  <c:v>4</c:v>
                </c:pt>
              </c:numCache>
            </c:numRef>
          </c:val>
          <c:extLst>
            <c:ext xmlns:c16="http://schemas.microsoft.com/office/drawing/2014/chart" uri="{C3380CC4-5D6E-409C-BE32-E72D297353CC}">
              <c16:uniqueId val="{00000004-CBA6-46D5-93E5-38D963A5E567}"/>
            </c:ext>
          </c:extLst>
        </c:ser>
        <c:dLbls>
          <c:showLegendKey val="0"/>
          <c:showVal val="0"/>
          <c:showCatName val="0"/>
          <c:showSerName val="0"/>
          <c:showPercent val="0"/>
          <c:showBubbleSize val="0"/>
        </c:dLbls>
        <c:gapWidth val="124"/>
        <c:overlap val="-27"/>
        <c:axId val="1465993791"/>
        <c:axId val="1465991711"/>
      </c:barChart>
      <c:catAx>
        <c:axId val="1465993791"/>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465991711"/>
        <c:crosses val="autoZero"/>
        <c:auto val="1"/>
        <c:lblAlgn val="ctr"/>
        <c:lblOffset val="100"/>
        <c:noMultiLvlLbl val="0"/>
      </c:catAx>
      <c:valAx>
        <c:axId val="1465991711"/>
        <c:scaling>
          <c:orientation val="minMax"/>
          <c:max val="9"/>
        </c:scaling>
        <c:delete val="1"/>
        <c:axPos val="l"/>
        <c:numFmt formatCode="0.0" sourceLinked="1"/>
        <c:majorTickMark val="out"/>
        <c:minorTickMark val="none"/>
        <c:tickLblPos val="nextTo"/>
        <c:crossAx val="1465993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2-5394-4F64-95C8-388F7A3DDF0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CB2-472E-941B-1347B115764F}"/>
              </c:ext>
            </c:extLst>
          </c:dPt>
          <c:dPt>
            <c:idx val="2"/>
            <c:bubble3D val="0"/>
            <c:spPr>
              <a:solidFill>
                <a:schemeClr val="accent4">
                  <a:lumMod val="40000"/>
                  <a:lumOff val="60000"/>
                </a:schemeClr>
              </a:solidFill>
              <a:ln w="19050">
                <a:solidFill>
                  <a:schemeClr val="lt1"/>
                </a:solidFill>
              </a:ln>
              <a:effectLst/>
            </c:spPr>
            <c:extLst>
              <c:ext xmlns:c16="http://schemas.microsoft.com/office/drawing/2014/chart" uri="{C3380CC4-5D6E-409C-BE32-E72D297353CC}">
                <c16:uniqueId val="{00000001-5394-4F64-95C8-388F7A3DDF02}"/>
              </c:ext>
            </c:extLst>
          </c:dPt>
          <c:cat>
            <c:strRef>
              <c:f>Sheet1!$A$2:$A$4</c:f>
              <c:strCache>
                <c:ptCount val="3"/>
                <c:pt idx="0">
                  <c:v>Audio</c:v>
                </c:pt>
                <c:pt idx="1">
                  <c:v>Video</c:v>
                </c:pt>
                <c:pt idx="2">
                  <c:v>Testo</c:v>
                </c:pt>
              </c:strCache>
            </c:strRef>
          </c:cat>
          <c:val>
            <c:numRef>
              <c:f>Sheet1!$B$2:$B$4</c:f>
              <c:numCache>
                <c:formatCode>0.0%</c:formatCode>
                <c:ptCount val="3"/>
                <c:pt idx="0">
                  <c:v>5.0999999999999997E-2</c:v>
                </c:pt>
                <c:pt idx="1">
                  <c:v>0.54100000000000004</c:v>
                </c:pt>
                <c:pt idx="2">
                  <c:v>0.40699999999999997</c:v>
                </c:pt>
              </c:numCache>
            </c:numRef>
          </c:val>
          <c:extLst>
            <c:ext xmlns:c16="http://schemas.microsoft.com/office/drawing/2014/chart" uri="{C3380CC4-5D6E-409C-BE32-E72D297353CC}">
              <c16:uniqueId val="{00000000-5394-4F64-95C8-388F7A3DDF02}"/>
            </c:ext>
          </c:extLst>
        </c:ser>
        <c:dLbls>
          <c:showLegendKey val="0"/>
          <c:showVal val="0"/>
          <c:showCatName val="0"/>
          <c:showSerName val="0"/>
          <c:showPercent val="0"/>
          <c:showBubbleSize val="0"/>
          <c:showLeaderLines val="1"/>
        </c:dLbls>
        <c:firstSliceAng val="14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1-6C4A-45F5-B867-73AF596BA13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C4A-45F5-B867-73AF596BA13A}"/>
              </c:ext>
            </c:extLst>
          </c:dPt>
          <c:dPt>
            <c:idx val="2"/>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5-6C4A-45F5-B867-73AF596BA13A}"/>
              </c:ext>
            </c:extLst>
          </c:dPt>
          <c:cat>
            <c:strRef>
              <c:f>Sheet1!$A$2:$A$4</c:f>
              <c:strCache>
                <c:ptCount val="3"/>
                <c:pt idx="0">
                  <c:v>Audio</c:v>
                </c:pt>
                <c:pt idx="1">
                  <c:v>Video</c:v>
                </c:pt>
                <c:pt idx="2">
                  <c:v>Testo</c:v>
                </c:pt>
              </c:strCache>
            </c:strRef>
          </c:cat>
          <c:val>
            <c:numRef>
              <c:f>Sheet1!$B$2:$B$4</c:f>
              <c:numCache>
                <c:formatCode>0.0%</c:formatCode>
                <c:ptCount val="3"/>
                <c:pt idx="0">
                  <c:v>5.0999999999999997E-2</c:v>
                </c:pt>
                <c:pt idx="1">
                  <c:v>0.54100000000000004</c:v>
                </c:pt>
                <c:pt idx="2">
                  <c:v>0.40699999999999997</c:v>
                </c:pt>
              </c:numCache>
            </c:numRef>
          </c:val>
          <c:extLst>
            <c:ext xmlns:c16="http://schemas.microsoft.com/office/drawing/2014/chart" uri="{C3380CC4-5D6E-409C-BE32-E72D297353CC}">
              <c16:uniqueId val="{00000006-6C4A-45F5-B867-73AF596BA13A}"/>
            </c:ext>
          </c:extLst>
        </c:ser>
        <c:dLbls>
          <c:showLegendKey val="0"/>
          <c:showVal val="0"/>
          <c:showCatName val="0"/>
          <c:showSerName val="0"/>
          <c:showPercent val="0"/>
          <c:showBubbleSize val="0"/>
          <c:showLeaderLines val="1"/>
        </c:dLbls>
        <c:firstSliceAng val="34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pattFill prst="dashVert">
              <a:fgClr>
                <a:schemeClr val="accent4"/>
              </a:fgClr>
              <a:bgClr>
                <a:schemeClr val="bg1"/>
              </a:bgClr>
            </a:pattFill>
            <a:ln>
              <a:noFill/>
            </a:ln>
          </c:spPr>
          <c:dPt>
            <c:idx val="0"/>
            <c:bubble3D val="0"/>
            <c:spPr>
              <a:solidFill>
                <a:schemeClr val="accent2">
                  <a:lumMod val="75000"/>
                </a:schemeClr>
              </a:solidFill>
              <a:ln w="12700">
                <a:noFill/>
              </a:ln>
              <a:effectLst/>
            </c:spPr>
            <c:extLst>
              <c:ext xmlns:c16="http://schemas.microsoft.com/office/drawing/2014/chart" uri="{C3380CC4-5D6E-409C-BE32-E72D297353CC}">
                <c16:uniqueId val="{00000001-F0E3-4955-81D7-A005E8F94C34}"/>
              </c:ext>
            </c:extLst>
          </c:dPt>
          <c:dPt>
            <c:idx val="1"/>
            <c:bubble3D val="0"/>
            <c:spPr>
              <a:solidFill>
                <a:schemeClr val="accent2">
                  <a:lumMod val="60000"/>
                  <a:lumOff val="40000"/>
                </a:schemeClr>
              </a:solidFill>
              <a:ln w="19050">
                <a:noFill/>
              </a:ln>
              <a:effectLst/>
            </c:spPr>
            <c:extLst>
              <c:ext xmlns:c16="http://schemas.microsoft.com/office/drawing/2014/chart" uri="{C3380CC4-5D6E-409C-BE32-E72D297353CC}">
                <c16:uniqueId val="{00000003-F0E3-4955-81D7-A005E8F94C34}"/>
              </c:ext>
            </c:extLst>
          </c:dPt>
          <c:dPt>
            <c:idx val="2"/>
            <c:bubble3D val="0"/>
            <c:spPr>
              <a:solidFill>
                <a:schemeClr val="accent5">
                  <a:lumMod val="20000"/>
                  <a:lumOff val="80000"/>
                </a:schemeClr>
              </a:solidFill>
              <a:ln w="19050">
                <a:noFill/>
              </a:ln>
              <a:effectLst/>
            </c:spPr>
            <c:extLst>
              <c:ext xmlns:c16="http://schemas.microsoft.com/office/drawing/2014/chart" uri="{C3380CC4-5D6E-409C-BE32-E72D297353CC}">
                <c16:uniqueId val="{00000005-F0E3-4955-81D7-A005E8F94C34}"/>
              </c:ext>
            </c:extLst>
          </c:dPt>
          <c:dPt>
            <c:idx val="3"/>
            <c:bubble3D val="0"/>
            <c:spPr>
              <a:solidFill>
                <a:schemeClr val="tx1"/>
              </a:solidFill>
              <a:ln w="19050">
                <a:noFill/>
              </a:ln>
              <a:effectLst/>
            </c:spPr>
            <c:extLst>
              <c:ext xmlns:c16="http://schemas.microsoft.com/office/drawing/2014/chart" uri="{C3380CC4-5D6E-409C-BE32-E72D297353CC}">
                <c16:uniqueId val="{00000007-F0E3-4955-81D7-A005E8F94C34}"/>
              </c:ext>
            </c:extLst>
          </c:dPt>
          <c:cat>
            <c:strRef>
              <c:f>Sheet1!$A$2:$A$5</c:f>
              <c:strCache>
                <c:ptCount val="4"/>
                <c:pt idx="0">
                  <c:v>TV</c:v>
                </c:pt>
                <c:pt idx="1">
                  <c:v>VOL</c:v>
                </c:pt>
                <c:pt idx="2">
                  <c:v>Video OOH</c:v>
                </c:pt>
                <c:pt idx="3">
                  <c:v>Cinema</c:v>
                </c:pt>
              </c:strCache>
            </c:strRef>
          </c:cat>
          <c:val>
            <c:numRef>
              <c:f>Sheet1!$B$2:$B$5</c:f>
              <c:numCache>
                <c:formatCode>0.0</c:formatCode>
                <c:ptCount val="4"/>
                <c:pt idx="0">
                  <c:v>71</c:v>
                </c:pt>
                <c:pt idx="1">
                  <c:v>28.6</c:v>
                </c:pt>
                <c:pt idx="2">
                  <c:v>0.2</c:v>
                </c:pt>
                <c:pt idx="3">
                  <c:v>0.2</c:v>
                </c:pt>
              </c:numCache>
            </c:numRef>
          </c:val>
          <c:extLst>
            <c:ext xmlns:c16="http://schemas.microsoft.com/office/drawing/2014/chart" uri="{C3380CC4-5D6E-409C-BE32-E72D297353CC}">
              <c16:uniqueId val="{00000008-F0E3-4955-81D7-A005E8F94C34}"/>
            </c:ext>
          </c:extLst>
        </c:ser>
        <c:dLbls>
          <c:showLegendKey val="0"/>
          <c:showVal val="0"/>
          <c:showCatName val="0"/>
          <c:showSerName val="0"/>
          <c:showPercent val="0"/>
          <c:showBubbleSize val="0"/>
          <c:showLeaderLines val="1"/>
        </c:dLbls>
        <c:firstSliceAng val="31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ontserrat ExtraBold" panose="00000900000000000000" pitchFamily="2"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2021</c:v>
                </c:pt>
                <c:pt idx="1">
                  <c:v>2022</c:v>
                </c:pt>
                <c:pt idx="2">
                  <c:v>2023</c:v>
                </c:pt>
                <c:pt idx="3">
                  <c:v>2024</c:v>
                </c:pt>
              </c:numCache>
            </c:numRef>
          </c:cat>
          <c:val>
            <c:numRef>
              <c:f>Sheet1!$B$2:$B$5</c:f>
              <c:numCache>
                <c:formatCode>General</c:formatCode>
                <c:ptCount val="4"/>
                <c:pt idx="0">
                  <c:v>2.9</c:v>
                </c:pt>
                <c:pt idx="1">
                  <c:v>3.4</c:v>
                </c:pt>
                <c:pt idx="2">
                  <c:v>3.8</c:v>
                </c:pt>
                <c:pt idx="3">
                  <c:v>4.2</c:v>
                </c:pt>
              </c:numCache>
            </c:numRef>
          </c:val>
          <c:extLst>
            <c:ext xmlns:c16="http://schemas.microsoft.com/office/drawing/2014/chart" uri="{C3380CC4-5D6E-409C-BE32-E72D297353CC}">
              <c16:uniqueId val="{00000000-AFAA-4215-9E3F-68BBFE0BDBCE}"/>
            </c:ext>
          </c:extLst>
        </c:ser>
        <c:dLbls>
          <c:showLegendKey val="0"/>
          <c:showVal val="0"/>
          <c:showCatName val="0"/>
          <c:showSerName val="0"/>
          <c:showPercent val="0"/>
          <c:showBubbleSize val="0"/>
        </c:dLbls>
        <c:gapWidth val="140"/>
        <c:overlap val="-27"/>
        <c:axId val="1743546528"/>
        <c:axId val="1743544128"/>
      </c:barChart>
      <c:catAx>
        <c:axId val="17435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ontserrat SemiBold" panose="00000700000000000000" pitchFamily="2" charset="0"/>
                <a:ea typeface="+mn-ea"/>
                <a:cs typeface="+mn-cs"/>
              </a:defRPr>
            </a:pPr>
            <a:endParaRPr lang="it-IT"/>
          </a:p>
        </c:txPr>
        <c:crossAx val="1743544128"/>
        <c:crosses val="autoZero"/>
        <c:auto val="1"/>
        <c:lblAlgn val="ctr"/>
        <c:lblOffset val="100"/>
        <c:noMultiLvlLbl val="0"/>
      </c:catAx>
      <c:valAx>
        <c:axId val="1743544128"/>
        <c:scaling>
          <c:orientation val="minMax"/>
        </c:scaling>
        <c:delete val="1"/>
        <c:axPos val="l"/>
        <c:numFmt formatCode="General" sourceLinked="1"/>
        <c:majorTickMark val="none"/>
        <c:minorTickMark val="none"/>
        <c:tickLblPos val="nextTo"/>
        <c:crossAx val="174354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SemiBold" panose="00000700000000000000" pitchFamily="2" charset="0"/>
        </a:defRPr>
      </a:pPr>
      <a:endParaRPr lang="it-IT"/>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ontserrat ExtraBold" panose="00000900000000000000" pitchFamily="2"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2024</c:v>
                </c:pt>
              </c:numCache>
            </c:numRef>
          </c:cat>
          <c:val>
            <c:numRef>
              <c:f>Sheet1!$B$2</c:f>
              <c:numCache>
                <c:formatCode>General</c:formatCode>
                <c:ptCount val="1"/>
                <c:pt idx="0">
                  <c:v>4.2</c:v>
                </c:pt>
              </c:numCache>
            </c:numRef>
          </c:val>
          <c:extLst>
            <c:ext xmlns:c16="http://schemas.microsoft.com/office/drawing/2014/chart" uri="{C3380CC4-5D6E-409C-BE32-E72D297353CC}">
              <c16:uniqueId val="{00000000-9EC5-44AE-AF9D-3493BC1608A4}"/>
            </c:ext>
          </c:extLst>
        </c:ser>
        <c:dLbls>
          <c:showLegendKey val="0"/>
          <c:showVal val="0"/>
          <c:showCatName val="0"/>
          <c:showSerName val="0"/>
          <c:showPercent val="0"/>
          <c:showBubbleSize val="0"/>
        </c:dLbls>
        <c:gapWidth val="140"/>
        <c:overlap val="-27"/>
        <c:axId val="1743546528"/>
        <c:axId val="1743544128"/>
      </c:barChart>
      <c:catAx>
        <c:axId val="17435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ontserrat SemiBold" panose="00000700000000000000" pitchFamily="2" charset="0"/>
                <a:ea typeface="+mn-ea"/>
                <a:cs typeface="+mn-cs"/>
              </a:defRPr>
            </a:pPr>
            <a:endParaRPr lang="it-IT"/>
          </a:p>
        </c:txPr>
        <c:crossAx val="1743544128"/>
        <c:crosses val="autoZero"/>
        <c:auto val="1"/>
        <c:lblAlgn val="ctr"/>
        <c:lblOffset val="100"/>
        <c:noMultiLvlLbl val="0"/>
      </c:catAx>
      <c:valAx>
        <c:axId val="1743544128"/>
        <c:scaling>
          <c:orientation val="minMax"/>
        </c:scaling>
        <c:delete val="1"/>
        <c:axPos val="l"/>
        <c:numFmt formatCode="General" sourceLinked="1"/>
        <c:majorTickMark val="none"/>
        <c:minorTickMark val="none"/>
        <c:tickLblPos val="nextTo"/>
        <c:crossAx val="174354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SemiBold" panose="00000700000000000000" pitchFamily="2" charset="0"/>
        </a:defRPr>
      </a:pPr>
      <a:endParaRPr lang="it-IT"/>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226833340993"/>
          <c:y val="4.6303855902817111E-2"/>
          <c:w val="0.54543759670327985"/>
          <c:h val="0.92723679786700164"/>
        </c:manualLayout>
      </c:layout>
      <c:doughnutChart>
        <c:varyColors val="1"/>
        <c:ser>
          <c:idx val="0"/>
          <c:order val="0"/>
          <c:tx>
            <c:strRef>
              <c:f>Sheet1!$B$1</c:f>
              <c:strCache>
                <c:ptCount val="1"/>
                <c:pt idx="0">
                  <c:v>Sales</c:v>
                </c:pt>
              </c:strCache>
            </c:strRef>
          </c:tx>
          <c:dPt>
            <c:idx val="0"/>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820A-4363-8405-C0BDDFD7B187}"/>
              </c:ext>
            </c:extLst>
          </c:dPt>
          <c:dPt>
            <c:idx val="1"/>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4-820A-4363-8405-C0BDDFD7B187}"/>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1-820A-4363-8405-C0BDDFD7B187}"/>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2-820A-4363-8405-C0BDDFD7B187}"/>
              </c:ext>
            </c:extLst>
          </c:dPt>
          <c:cat>
            <c:strRef>
              <c:f>Sheet1!$A$2:$A$3</c:f>
              <c:strCache>
                <c:ptCount val="2"/>
                <c:pt idx="0">
                  <c:v>Mercato Adv</c:v>
                </c:pt>
                <c:pt idx="1">
                  <c:v>Experiential</c:v>
                </c:pt>
              </c:strCache>
            </c:strRef>
          </c:cat>
          <c:val>
            <c:numRef>
              <c:f>Sheet1!$B$2:$B$3</c:f>
              <c:numCache>
                <c:formatCode>0.0%</c:formatCode>
                <c:ptCount val="2"/>
                <c:pt idx="0">
                  <c:v>0.71248890262957121</c:v>
                </c:pt>
                <c:pt idx="1">
                  <c:v>0.28751109737042879</c:v>
                </c:pt>
              </c:numCache>
            </c:numRef>
          </c:val>
          <c:extLst>
            <c:ext xmlns:c16="http://schemas.microsoft.com/office/drawing/2014/chart" uri="{C3380CC4-5D6E-409C-BE32-E72D297353CC}">
              <c16:uniqueId val="{00000000-820A-4363-8405-C0BDDFD7B187}"/>
            </c:ext>
          </c:extLst>
        </c:ser>
        <c:dLbls>
          <c:showLegendKey val="0"/>
          <c:showVal val="0"/>
          <c:showCatName val="0"/>
          <c:showSerName val="0"/>
          <c:showPercent val="0"/>
          <c:showBubbleSize val="0"/>
          <c:showLeaderLines val="1"/>
        </c:dLbls>
        <c:firstSliceAng val="141"/>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Inflazione</c:v>
                </c:pt>
              </c:strCache>
            </c:strRef>
          </c:tx>
          <c:spPr>
            <a:solidFill>
              <a:schemeClr val="accent2"/>
            </a:solidFill>
            <a:ln>
              <a:solidFill>
                <a:schemeClr val="accent2"/>
              </a:solidFill>
            </a:ln>
            <a:effectLst/>
          </c:spPr>
          <c:invertIfNegative val="0"/>
          <c:dLbls>
            <c:dLbl>
              <c:idx val="1"/>
              <c:layout>
                <c:manualLayout>
                  <c:x val="-1.7880708472650445E-2"/>
                  <c:y val="0.1496610040773785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43-4FB1-9FF6-86D59FE497F1}"/>
                </c:ext>
              </c:extLst>
            </c:dLbl>
            <c:dLbl>
              <c:idx val="2"/>
              <c:layout>
                <c:manualLayout>
                  <c:x val="2.1728532371139905E-4"/>
                  <c:y val="-2.37293058161913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43-4FB1-9FF6-86D59FE497F1}"/>
                </c:ext>
              </c:extLst>
            </c:dLbl>
            <c:dLbl>
              <c:idx val="4"/>
              <c:layout>
                <c:manualLayout>
                  <c:x val="3.1557010466983908E-4"/>
                  <c:y val="1.19473660178615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143-4FB1-9FF6-86D59FE497F1}"/>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2"/>
                    </a:solidFill>
                    <a:latin typeface="Montserrat SemiBold" panose="00000700000000000000" pitchFamily="2"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2019</c:v>
                </c:pt>
                <c:pt idx="1">
                  <c:v>2020</c:v>
                </c:pt>
                <c:pt idx="2">
                  <c:v>2021</c:v>
                </c:pt>
                <c:pt idx="3">
                  <c:v>2022</c:v>
                </c:pt>
                <c:pt idx="4">
                  <c:v>2023</c:v>
                </c:pt>
                <c:pt idx="5">
                  <c:v>2024</c:v>
                </c:pt>
              </c:numCache>
            </c:numRef>
          </c:cat>
          <c:val>
            <c:numRef>
              <c:f>Sheet1!$B$2:$B$7</c:f>
              <c:numCache>
                <c:formatCode>0.0</c:formatCode>
                <c:ptCount val="6"/>
                <c:pt idx="0" formatCode="General">
                  <c:v>0.6</c:v>
                </c:pt>
                <c:pt idx="1">
                  <c:v>0.1</c:v>
                </c:pt>
                <c:pt idx="2">
                  <c:v>1.6</c:v>
                </c:pt>
                <c:pt idx="3">
                  <c:v>7.3</c:v>
                </c:pt>
                <c:pt idx="4">
                  <c:v>5.7</c:v>
                </c:pt>
                <c:pt idx="5">
                  <c:v>1.7</c:v>
                </c:pt>
              </c:numCache>
            </c:numRef>
          </c:val>
          <c:extLst>
            <c:ext xmlns:c16="http://schemas.microsoft.com/office/drawing/2014/chart" uri="{C3380CC4-5D6E-409C-BE32-E72D297353CC}">
              <c16:uniqueId val="{00000003-D143-4FB1-9FF6-86D59FE497F1}"/>
            </c:ext>
          </c:extLst>
        </c:ser>
        <c:dLbls>
          <c:showLegendKey val="0"/>
          <c:showVal val="0"/>
          <c:showCatName val="0"/>
          <c:showSerName val="0"/>
          <c:showPercent val="0"/>
          <c:showBubbleSize val="0"/>
        </c:dLbls>
        <c:gapWidth val="150"/>
        <c:axId val="1278022463"/>
        <c:axId val="1278023423"/>
      </c:barChart>
      <c:catAx>
        <c:axId val="1278022463"/>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2"/>
                </a:solidFill>
                <a:latin typeface="+mn-lt"/>
                <a:ea typeface="+mn-ea"/>
                <a:cs typeface="+mn-cs"/>
              </a:defRPr>
            </a:pPr>
            <a:endParaRPr lang="it-IT"/>
          </a:p>
        </c:txPr>
        <c:crossAx val="1278023423"/>
        <c:crosses val="autoZero"/>
        <c:auto val="1"/>
        <c:lblAlgn val="ctr"/>
        <c:lblOffset val="100"/>
        <c:noMultiLvlLbl val="0"/>
      </c:catAx>
      <c:valAx>
        <c:axId val="1278023423"/>
        <c:scaling>
          <c:orientation val="minMax"/>
          <c:max val="13"/>
          <c:min val="-12"/>
        </c:scaling>
        <c:delete val="0"/>
        <c:axPos val="l"/>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it-IT"/>
          </a:p>
        </c:txPr>
        <c:crossAx val="1278022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Consumi</c:v>
                </c:pt>
              </c:strCache>
            </c:strRef>
          </c:tx>
          <c:spPr>
            <a:solidFill>
              <a:schemeClr val="accent6"/>
            </a:solidFill>
            <a:ln>
              <a:solidFill>
                <a:schemeClr val="accent6"/>
              </a:solidFill>
            </a:ln>
            <a:effectLst/>
          </c:spPr>
          <c:invertIfNegative val="0"/>
          <c:dLbls>
            <c:dLbl>
              <c:idx val="2"/>
              <c:layout>
                <c:manualLayout>
                  <c:x val="-5.6924611660027109E-3"/>
                  <c:y val="-3.07236162021882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BE-4F1E-AF23-A1680D717F1F}"/>
                </c:ext>
              </c:extLst>
            </c:dLbl>
            <c:dLbl>
              <c:idx val="3"/>
              <c:layout>
                <c:manualLayout>
                  <c:x val="-1.4177637197037738E-3"/>
                  <c:y val="9.034816605199255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877-4D44-A8D3-C189CC90AB4E}"/>
                </c:ext>
              </c:extLst>
            </c:dLbl>
            <c:dLbl>
              <c:idx val="4"/>
              <c:layout>
                <c:manualLayout>
                  <c:x val="7.3782638258145091E-4"/>
                  <c:y val="-2.33902194928975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BE-4F1E-AF23-A1680D717F1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6"/>
                    </a:solidFill>
                    <a:latin typeface="Montserrat SemiBold" panose="00000700000000000000" pitchFamily="2"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2019</c:v>
                </c:pt>
                <c:pt idx="1">
                  <c:v>2020</c:v>
                </c:pt>
                <c:pt idx="2">
                  <c:v>2021</c:v>
                </c:pt>
                <c:pt idx="3">
                  <c:v>2022</c:v>
                </c:pt>
                <c:pt idx="4">
                  <c:v>2023</c:v>
                </c:pt>
                <c:pt idx="5">
                  <c:v>2024</c:v>
                </c:pt>
              </c:numCache>
            </c:numRef>
          </c:cat>
          <c:val>
            <c:numRef>
              <c:f>Sheet1!$B$2:$B$7</c:f>
              <c:numCache>
                <c:formatCode>0.0</c:formatCode>
                <c:ptCount val="6"/>
                <c:pt idx="0" formatCode="General">
                  <c:v>-0.2</c:v>
                </c:pt>
                <c:pt idx="1">
                  <c:v>-8.4</c:v>
                </c:pt>
                <c:pt idx="2">
                  <c:v>8.6</c:v>
                </c:pt>
                <c:pt idx="3">
                  <c:v>4.7</c:v>
                </c:pt>
                <c:pt idx="4">
                  <c:v>0.7</c:v>
                </c:pt>
                <c:pt idx="5">
                  <c:v>0.5</c:v>
                </c:pt>
              </c:numCache>
            </c:numRef>
          </c:val>
          <c:extLst>
            <c:ext xmlns:c16="http://schemas.microsoft.com/office/drawing/2014/chart" uri="{C3380CC4-5D6E-409C-BE32-E72D297353CC}">
              <c16:uniqueId val="{00000002-65BE-4F1E-AF23-A1680D717F1F}"/>
            </c:ext>
          </c:extLst>
        </c:ser>
        <c:dLbls>
          <c:showLegendKey val="0"/>
          <c:showVal val="0"/>
          <c:showCatName val="0"/>
          <c:showSerName val="0"/>
          <c:showPercent val="0"/>
          <c:showBubbleSize val="0"/>
        </c:dLbls>
        <c:gapWidth val="150"/>
        <c:axId val="1278022463"/>
        <c:axId val="1278023423"/>
      </c:barChart>
      <c:catAx>
        <c:axId val="1278022463"/>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2"/>
                </a:solidFill>
                <a:latin typeface="+mn-lt"/>
                <a:ea typeface="+mn-ea"/>
                <a:cs typeface="+mn-cs"/>
              </a:defRPr>
            </a:pPr>
            <a:endParaRPr lang="it-IT"/>
          </a:p>
        </c:txPr>
        <c:crossAx val="1278023423"/>
        <c:crosses val="autoZero"/>
        <c:auto val="1"/>
        <c:lblAlgn val="ctr"/>
        <c:lblOffset val="100"/>
        <c:noMultiLvlLbl val="0"/>
      </c:catAx>
      <c:valAx>
        <c:axId val="1278023423"/>
        <c:scaling>
          <c:orientation val="minMax"/>
          <c:max val="13"/>
          <c:min val="-12"/>
        </c:scaling>
        <c:delete val="0"/>
        <c:axPos val="l"/>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it-IT"/>
          </a:p>
        </c:txPr>
        <c:crossAx val="1278022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41667912327494E-2"/>
          <c:y val="0.15806667409193143"/>
          <c:w val="0.90151902202164724"/>
          <c:h val="0.737373943202282"/>
        </c:manualLayout>
      </c:layout>
      <c:lineChart>
        <c:grouping val="standard"/>
        <c:varyColors val="0"/>
        <c:ser>
          <c:idx val="0"/>
          <c:order val="0"/>
          <c:tx>
            <c:strRef>
              <c:f>Sheet1!$B$1</c:f>
              <c:strCache>
                <c:ptCount val="1"/>
                <c:pt idx="0">
                  <c:v>pil</c:v>
                </c:pt>
              </c:strCache>
            </c:strRef>
          </c:tx>
          <c:spPr>
            <a:ln w="28575" cap="rnd">
              <a:solidFill>
                <a:srgbClr val="7282F9"/>
              </a:solidFill>
              <a:prstDash val="solid"/>
              <a:round/>
            </a:ln>
            <a:effectLst/>
          </c:spPr>
          <c:marker>
            <c:symbol val="none"/>
          </c:marker>
          <c:dPt>
            <c:idx val="0"/>
            <c:marker>
              <c:symbol val="none"/>
            </c:marker>
            <c:bubble3D val="0"/>
            <c:spPr>
              <a:ln w="28575" cap="rnd">
                <a:solidFill>
                  <a:srgbClr val="7282F9"/>
                </a:solidFill>
                <a:prstDash val="solid"/>
                <a:round/>
              </a:ln>
              <a:effectLst/>
            </c:spPr>
            <c:extLst>
              <c:ext xmlns:c16="http://schemas.microsoft.com/office/drawing/2014/chart" uri="{C3380CC4-5D6E-409C-BE32-E72D297353CC}">
                <c16:uniqueId val="{00000001-F8D6-4ABF-B3DD-EF8A5003C147}"/>
              </c:ext>
            </c:extLst>
          </c:dPt>
          <c:dPt>
            <c:idx val="1"/>
            <c:marker>
              <c:symbol val="none"/>
            </c:marker>
            <c:bubble3D val="0"/>
            <c:spPr>
              <a:ln w="28575" cap="rnd">
                <a:solidFill>
                  <a:srgbClr val="7282F9"/>
                </a:solidFill>
                <a:prstDash val="solid"/>
                <a:round/>
              </a:ln>
              <a:effectLst/>
            </c:spPr>
            <c:extLst>
              <c:ext xmlns:c16="http://schemas.microsoft.com/office/drawing/2014/chart" uri="{C3380CC4-5D6E-409C-BE32-E72D297353CC}">
                <c16:uniqueId val="{00000003-F8D6-4ABF-B3DD-EF8A5003C147}"/>
              </c:ext>
            </c:extLst>
          </c:dPt>
          <c:dPt>
            <c:idx val="2"/>
            <c:marker>
              <c:symbol val="none"/>
            </c:marker>
            <c:bubble3D val="0"/>
            <c:spPr>
              <a:ln w="28575" cap="rnd">
                <a:solidFill>
                  <a:srgbClr val="7282F9"/>
                </a:solidFill>
                <a:prstDash val="solid"/>
                <a:round/>
              </a:ln>
              <a:effectLst/>
            </c:spPr>
            <c:extLst>
              <c:ext xmlns:c16="http://schemas.microsoft.com/office/drawing/2014/chart" uri="{C3380CC4-5D6E-409C-BE32-E72D297353CC}">
                <c16:uniqueId val="{00000005-F8D6-4ABF-B3DD-EF8A5003C147}"/>
              </c:ext>
            </c:extLst>
          </c:dPt>
          <c:dPt>
            <c:idx val="3"/>
            <c:marker>
              <c:symbol val="none"/>
            </c:marker>
            <c:bubble3D val="0"/>
            <c:spPr>
              <a:ln w="28575" cap="rnd">
                <a:solidFill>
                  <a:srgbClr val="7282F9"/>
                </a:solidFill>
                <a:prstDash val="solid"/>
                <a:round/>
              </a:ln>
              <a:effectLst/>
            </c:spPr>
            <c:extLst>
              <c:ext xmlns:c16="http://schemas.microsoft.com/office/drawing/2014/chart" uri="{C3380CC4-5D6E-409C-BE32-E72D297353CC}">
                <c16:uniqueId val="{00000007-F8D6-4ABF-B3DD-EF8A5003C147}"/>
              </c:ext>
            </c:extLst>
          </c:dPt>
          <c:dPt>
            <c:idx val="4"/>
            <c:marker>
              <c:symbol val="none"/>
            </c:marker>
            <c:bubble3D val="0"/>
            <c:spPr>
              <a:ln w="28575" cap="rnd">
                <a:solidFill>
                  <a:srgbClr val="7282F9"/>
                </a:solidFill>
                <a:prstDash val="solid"/>
                <a:round/>
              </a:ln>
              <a:effectLst/>
            </c:spPr>
            <c:extLst>
              <c:ext xmlns:c16="http://schemas.microsoft.com/office/drawing/2014/chart" uri="{C3380CC4-5D6E-409C-BE32-E72D297353CC}">
                <c16:uniqueId val="{00000009-F8D6-4ABF-B3DD-EF8A5003C147}"/>
              </c:ext>
            </c:extLst>
          </c:dPt>
          <c:dPt>
            <c:idx val="5"/>
            <c:marker>
              <c:symbol val="none"/>
            </c:marker>
            <c:bubble3D val="0"/>
            <c:spPr>
              <a:ln w="28575" cap="rnd">
                <a:solidFill>
                  <a:srgbClr val="7282F9"/>
                </a:solidFill>
                <a:prstDash val="solid"/>
                <a:round/>
              </a:ln>
              <a:effectLst/>
            </c:spPr>
            <c:extLst>
              <c:ext xmlns:c16="http://schemas.microsoft.com/office/drawing/2014/chart" uri="{C3380CC4-5D6E-409C-BE32-E72D297353CC}">
                <c16:uniqueId val="{0000000B-F8D6-4ABF-B3DD-EF8A5003C147}"/>
              </c:ext>
            </c:extLst>
          </c:dPt>
          <c:dPt>
            <c:idx val="6"/>
            <c:marker>
              <c:symbol val="none"/>
            </c:marker>
            <c:bubble3D val="0"/>
            <c:spPr>
              <a:ln w="28575" cap="rnd">
                <a:solidFill>
                  <a:srgbClr val="7282F9"/>
                </a:solidFill>
                <a:prstDash val="solid"/>
                <a:round/>
              </a:ln>
              <a:effectLst/>
            </c:spPr>
            <c:extLst>
              <c:ext xmlns:c16="http://schemas.microsoft.com/office/drawing/2014/chart" uri="{C3380CC4-5D6E-409C-BE32-E72D297353CC}">
                <c16:uniqueId val="{0000000D-F8D6-4ABF-B3DD-EF8A5003C147}"/>
              </c:ext>
            </c:extLst>
          </c:dPt>
          <c:dPt>
            <c:idx val="7"/>
            <c:marker>
              <c:symbol val="none"/>
            </c:marker>
            <c:bubble3D val="0"/>
            <c:spPr>
              <a:ln w="28575" cap="rnd">
                <a:solidFill>
                  <a:srgbClr val="7282F9"/>
                </a:solidFill>
                <a:prstDash val="solid"/>
                <a:round/>
              </a:ln>
              <a:effectLst/>
            </c:spPr>
            <c:extLst>
              <c:ext xmlns:c16="http://schemas.microsoft.com/office/drawing/2014/chart" uri="{C3380CC4-5D6E-409C-BE32-E72D297353CC}">
                <c16:uniqueId val="{0000000F-F8D6-4ABF-B3DD-EF8A5003C147}"/>
              </c:ext>
            </c:extLst>
          </c:dPt>
          <c:dPt>
            <c:idx val="8"/>
            <c:marker>
              <c:symbol val="none"/>
            </c:marker>
            <c:bubble3D val="0"/>
            <c:spPr>
              <a:ln w="28575" cap="rnd">
                <a:solidFill>
                  <a:srgbClr val="7282F9"/>
                </a:solidFill>
                <a:prstDash val="solid"/>
                <a:round/>
              </a:ln>
              <a:effectLst/>
            </c:spPr>
            <c:extLst>
              <c:ext xmlns:c16="http://schemas.microsoft.com/office/drawing/2014/chart" uri="{C3380CC4-5D6E-409C-BE32-E72D297353CC}">
                <c16:uniqueId val="{00000011-F8D6-4ABF-B3DD-EF8A5003C147}"/>
              </c:ext>
            </c:extLst>
          </c:dPt>
          <c:dPt>
            <c:idx val="9"/>
            <c:marker>
              <c:symbol val="none"/>
            </c:marker>
            <c:bubble3D val="0"/>
            <c:spPr>
              <a:ln w="28575" cap="rnd">
                <a:solidFill>
                  <a:srgbClr val="7282F9"/>
                </a:solidFill>
                <a:prstDash val="solid"/>
                <a:round/>
              </a:ln>
              <a:effectLst/>
            </c:spPr>
            <c:extLst>
              <c:ext xmlns:c16="http://schemas.microsoft.com/office/drawing/2014/chart" uri="{C3380CC4-5D6E-409C-BE32-E72D297353CC}">
                <c16:uniqueId val="{00000013-F8D6-4ABF-B3DD-EF8A5003C147}"/>
              </c:ext>
            </c:extLst>
          </c:dPt>
          <c:dPt>
            <c:idx val="10"/>
            <c:marker>
              <c:symbol val="none"/>
            </c:marker>
            <c:bubble3D val="0"/>
            <c:spPr>
              <a:ln w="28575" cap="rnd">
                <a:solidFill>
                  <a:srgbClr val="7282F9"/>
                </a:solidFill>
                <a:prstDash val="solid"/>
                <a:round/>
              </a:ln>
              <a:effectLst/>
            </c:spPr>
            <c:extLst>
              <c:ext xmlns:c16="http://schemas.microsoft.com/office/drawing/2014/chart" uri="{C3380CC4-5D6E-409C-BE32-E72D297353CC}">
                <c16:uniqueId val="{00000015-F8D6-4ABF-B3DD-EF8A5003C147}"/>
              </c:ext>
            </c:extLst>
          </c:dPt>
          <c:dPt>
            <c:idx val="11"/>
            <c:marker>
              <c:symbol val="none"/>
            </c:marker>
            <c:bubble3D val="0"/>
            <c:spPr>
              <a:ln w="28575" cap="rnd">
                <a:solidFill>
                  <a:srgbClr val="7282F9"/>
                </a:solidFill>
                <a:prstDash val="solid"/>
                <a:round/>
              </a:ln>
              <a:effectLst/>
            </c:spPr>
            <c:extLst>
              <c:ext xmlns:c16="http://schemas.microsoft.com/office/drawing/2014/chart" uri="{C3380CC4-5D6E-409C-BE32-E72D297353CC}">
                <c16:uniqueId val="{00000017-F8D6-4ABF-B3DD-EF8A5003C147}"/>
              </c:ext>
            </c:extLst>
          </c:dPt>
          <c:dPt>
            <c:idx val="12"/>
            <c:marker>
              <c:symbol val="none"/>
            </c:marker>
            <c:bubble3D val="0"/>
            <c:spPr>
              <a:ln w="28575" cap="rnd">
                <a:solidFill>
                  <a:srgbClr val="7282F9"/>
                </a:solidFill>
                <a:prstDash val="solid"/>
                <a:round/>
              </a:ln>
              <a:effectLst/>
            </c:spPr>
            <c:extLst>
              <c:ext xmlns:c16="http://schemas.microsoft.com/office/drawing/2014/chart" uri="{C3380CC4-5D6E-409C-BE32-E72D297353CC}">
                <c16:uniqueId val="{00000019-F8D6-4ABF-B3DD-EF8A5003C147}"/>
              </c:ext>
            </c:extLst>
          </c:dPt>
          <c:dPt>
            <c:idx val="13"/>
            <c:marker>
              <c:symbol val="none"/>
            </c:marker>
            <c:bubble3D val="0"/>
            <c:spPr>
              <a:ln w="28575" cap="rnd">
                <a:solidFill>
                  <a:srgbClr val="7282F9"/>
                </a:solidFill>
                <a:prstDash val="solid"/>
                <a:round/>
              </a:ln>
              <a:effectLst/>
            </c:spPr>
            <c:extLst>
              <c:ext xmlns:c16="http://schemas.microsoft.com/office/drawing/2014/chart" uri="{C3380CC4-5D6E-409C-BE32-E72D297353CC}">
                <c16:uniqueId val="{0000001B-F8D6-4ABF-B3DD-EF8A5003C147}"/>
              </c:ext>
            </c:extLst>
          </c:dPt>
          <c:dPt>
            <c:idx val="14"/>
            <c:marker>
              <c:symbol val="none"/>
            </c:marker>
            <c:bubble3D val="0"/>
            <c:spPr>
              <a:ln w="28575" cap="rnd">
                <a:solidFill>
                  <a:srgbClr val="7282F9"/>
                </a:solidFill>
                <a:prstDash val="solid"/>
                <a:round/>
              </a:ln>
              <a:effectLst/>
            </c:spPr>
            <c:extLst>
              <c:ext xmlns:c16="http://schemas.microsoft.com/office/drawing/2014/chart" uri="{C3380CC4-5D6E-409C-BE32-E72D297353CC}">
                <c16:uniqueId val="{0000001D-F8D6-4ABF-B3DD-EF8A5003C147}"/>
              </c:ext>
            </c:extLst>
          </c:dPt>
          <c:dPt>
            <c:idx val="15"/>
            <c:marker>
              <c:symbol val="none"/>
            </c:marker>
            <c:bubble3D val="0"/>
            <c:spPr>
              <a:ln w="28575" cap="rnd">
                <a:solidFill>
                  <a:srgbClr val="7282F9"/>
                </a:solidFill>
                <a:prstDash val="solid"/>
                <a:round/>
              </a:ln>
              <a:effectLst/>
            </c:spPr>
            <c:extLst>
              <c:ext xmlns:c16="http://schemas.microsoft.com/office/drawing/2014/chart" uri="{C3380CC4-5D6E-409C-BE32-E72D297353CC}">
                <c16:uniqueId val="{0000001F-F8D6-4ABF-B3DD-EF8A5003C147}"/>
              </c:ext>
            </c:extLst>
          </c:dPt>
          <c:cat>
            <c:numRef>
              <c:f>Sheet1!$A$2:$A$17</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Sheet1!$B$2:$B$17</c:f>
              <c:numCache>
                <c:formatCode>0.0%</c:formatCode>
                <c:ptCount val="16"/>
                <c:pt idx="0">
                  <c:v>-0.01</c:v>
                </c:pt>
                <c:pt idx="1">
                  <c:v>-6.3E-2</c:v>
                </c:pt>
                <c:pt idx="2">
                  <c:v>-4.5999999999999999E-2</c:v>
                </c:pt>
                <c:pt idx="3">
                  <c:v>-3.9E-2</c:v>
                </c:pt>
                <c:pt idx="4">
                  <c:v>-6.9000000000000006E-2</c:v>
                </c:pt>
                <c:pt idx="5">
                  <c:v>-8.7000000000000008E-2</c:v>
                </c:pt>
                <c:pt idx="6">
                  <c:v>-8.7000000000000008E-2</c:v>
                </c:pt>
                <c:pt idx="7">
                  <c:v>-7.9000000000000015E-2</c:v>
                </c:pt>
                <c:pt idx="8">
                  <c:v>-6.6000000000000017E-2</c:v>
                </c:pt>
                <c:pt idx="9">
                  <c:v>-4.9000000000000016E-2</c:v>
                </c:pt>
                <c:pt idx="10">
                  <c:v>-4.0000000000000015E-2</c:v>
                </c:pt>
                <c:pt idx="11">
                  <c:v>-3.5000000000000017E-2</c:v>
                </c:pt>
                <c:pt idx="12">
                  <c:v>-0.125</c:v>
                </c:pt>
                <c:pt idx="13">
                  <c:v>-4.1999999999999996E-2</c:v>
                </c:pt>
                <c:pt idx="14">
                  <c:v>-1.9999999999999948E-3</c:v>
                </c:pt>
                <c:pt idx="15">
                  <c:v>7.0000000000000045E-3</c:v>
                </c:pt>
              </c:numCache>
            </c:numRef>
          </c:val>
          <c:smooth val="0"/>
          <c:extLst>
            <c:ext xmlns:c16="http://schemas.microsoft.com/office/drawing/2014/chart" uri="{C3380CC4-5D6E-409C-BE32-E72D297353CC}">
              <c16:uniqueId val="{00000022-F8D6-4ABF-B3DD-EF8A5003C147}"/>
            </c:ext>
          </c:extLst>
        </c:ser>
        <c:ser>
          <c:idx val="1"/>
          <c:order val="1"/>
          <c:tx>
            <c:strRef>
              <c:f>Sheet1!$C$1</c:f>
              <c:strCache>
                <c:ptCount val="1"/>
                <c:pt idx="0">
                  <c:v>adv</c:v>
                </c:pt>
              </c:strCache>
            </c:strRef>
          </c:tx>
          <c:spPr>
            <a:ln w="28575" cap="rnd">
              <a:solidFill>
                <a:schemeClr val="accent2"/>
              </a:solidFill>
              <a:round/>
            </a:ln>
            <a:effectLst/>
          </c:spPr>
          <c:marker>
            <c:symbol val="none"/>
          </c:marker>
          <c:cat>
            <c:numRef>
              <c:f>Sheet1!$A$2:$A$17</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Sheet1!$C$2:$C$17</c:f>
              <c:numCache>
                <c:formatCode>0.0%</c:formatCode>
                <c:ptCount val="16"/>
                <c:pt idx="0">
                  <c:v>-3.0000000000000001E-3</c:v>
                </c:pt>
                <c:pt idx="1">
                  <c:v>-9.7000000000000003E-2</c:v>
                </c:pt>
                <c:pt idx="2">
                  <c:v>-2.5000000000000008E-2</c:v>
                </c:pt>
                <c:pt idx="3">
                  <c:v>-4.4000000000000011E-2</c:v>
                </c:pt>
                <c:pt idx="4">
                  <c:v>-0.14700000000000002</c:v>
                </c:pt>
                <c:pt idx="5">
                  <c:v>-0.21200000000000002</c:v>
                </c:pt>
                <c:pt idx="6">
                  <c:v>-0.20100000000000001</c:v>
                </c:pt>
                <c:pt idx="7">
                  <c:v>-0.16800000000000001</c:v>
                </c:pt>
                <c:pt idx="8">
                  <c:v>-0.11800000000000001</c:v>
                </c:pt>
                <c:pt idx="9">
                  <c:v>-9.5000000000000001E-2</c:v>
                </c:pt>
                <c:pt idx="10">
                  <c:v>-5.5E-2</c:v>
                </c:pt>
                <c:pt idx="11">
                  <c:v>-4.8000000000000001E-2</c:v>
                </c:pt>
                <c:pt idx="12">
                  <c:v>-0.107</c:v>
                </c:pt>
                <c:pt idx="13">
                  <c:v>7.4999999999999997E-2</c:v>
                </c:pt>
                <c:pt idx="14">
                  <c:v>8.6999999999999994E-2</c:v>
                </c:pt>
                <c:pt idx="15">
                  <c:v>0.127</c:v>
                </c:pt>
              </c:numCache>
            </c:numRef>
          </c:val>
          <c:smooth val="0"/>
          <c:extLst>
            <c:ext xmlns:c16="http://schemas.microsoft.com/office/drawing/2014/chart" uri="{C3380CC4-5D6E-409C-BE32-E72D297353CC}">
              <c16:uniqueId val="{00000000-91BA-4C86-ABC4-11CB79C2F5D2}"/>
            </c:ext>
          </c:extLst>
        </c:ser>
        <c:dLbls>
          <c:showLegendKey val="0"/>
          <c:showVal val="0"/>
          <c:showCatName val="0"/>
          <c:showSerName val="0"/>
          <c:showPercent val="0"/>
          <c:showBubbleSize val="0"/>
        </c:dLbls>
        <c:smooth val="0"/>
        <c:axId val="611030943"/>
        <c:axId val="611017983"/>
      </c:lineChart>
      <c:catAx>
        <c:axId val="611030943"/>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solidFill>
                <a:latin typeface="Montserrat Medium" panose="00000600000000000000" pitchFamily="2" charset="0"/>
                <a:ea typeface="+mn-ea"/>
                <a:cs typeface="Poppins" panose="00000500000000000000" pitchFamily="2" charset="0"/>
              </a:defRPr>
            </a:pPr>
            <a:endParaRPr lang="it-IT"/>
          </a:p>
        </c:txPr>
        <c:crossAx val="611017983"/>
        <c:crosses val="autoZero"/>
        <c:auto val="1"/>
        <c:lblAlgn val="ctr"/>
        <c:lblOffset val="100"/>
        <c:noMultiLvlLbl val="0"/>
      </c:catAx>
      <c:valAx>
        <c:axId val="611017983"/>
        <c:scaling>
          <c:orientation val="minMax"/>
        </c:scaling>
        <c:delete val="1"/>
        <c:axPos val="l"/>
        <c:numFmt formatCode="0.0%" sourceLinked="1"/>
        <c:majorTickMark val="none"/>
        <c:minorTickMark val="none"/>
        <c:tickLblPos val="nextTo"/>
        <c:crossAx val="611030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1F5FD"/>
    </a:solidFill>
    <a:ln>
      <a:noFill/>
    </a:ln>
    <a:effectLst/>
  </c:spPr>
  <c:txPr>
    <a:bodyPr/>
    <a:lstStyle/>
    <a:p>
      <a:pPr>
        <a:defRPr sz="900">
          <a:solidFill>
            <a:schemeClr val="bg2"/>
          </a:solidFill>
          <a:latin typeface="+mn-lt"/>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Column3</c:v>
                </c:pt>
              </c:strCache>
            </c:strRef>
          </c:tx>
          <c:spPr>
            <a:solidFill>
              <a:srgbClr val="B4C7E7"/>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accent1"/>
                    </a:solidFill>
                    <a:latin typeface="Montserrat Medium" panose="00000600000000000000" pitchFamily="2"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Gennaio</c:v>
                </c:pt>
                <c:pt idx="1">
                  <c:v>Febbraio</c:v>
                </c:pt>
                <c:pt idx="2">
                  <c:v>Marzo</c:v>
                </c:pt>
                <c:pt idx="3">
                  <c:v>Aprile</c:v>
                </c:pt>
                <c:pt idx="4">
                  <c:v>Maggio</c:v>
                </c:pt>
                <c:pt idx="5">
                  <c:v>Giugno</c:v>
                </c:pt>
              </c:strCache>
            </c:strRef>
          </c:cat>
          <c:val>
            <c:numRef>
              <c:f>Sheet1!$B$2:$B$7</c:f>
              <c:numCache>
                <c:formatCode>0.0%</c:formatCode>
                <c:ptCount val="6"/>
                <c:pt idx="0">
                  <c:v>3.5000000000000003E-2</c:v>
                </c:pt>
                <c:pt idx="1">
                  <c:v>6.7000000000000004E-2</c:v>
                </c:pt>
                <c:pt idx="2">
                  <c:v>4.8000000000000001E-2</c:v>
                </c:pt>
                <c:pt idx="3">
                  <c:v>7.9000000000000001E-2</c:v>
                </c:pt>
                <c:pt idx="4">
                  <c:v>4.8000000000000001E-2</c:v>
                </c:pt>
                <c:pt idx="5">
                  <c:v>8.6999999999999994E-2</c:v>
                </c:pt>
              </c:numCache>
            </c:numRef>
          </c:val>
          <c:extLst>
            <c:ext xmlns:c16="http://schemas.microsoft.com/office/drawing/2014/chart" uri="{C3380CC4-5D6E-409C-BE32-E72D297353CC}">
              <c16:uniqueId val="{00000000-F554-42FB-A1DB-014C367906EC}"/>
            </c:ext>
          </c:extLst>
        </c:ser>
        <c:ser>
          <c:idx val="1"/>
          <c:order val="1"/>
          <c:tx>
            <c:strRef>
              <c:f>Sheet1!$C$1</c:f>
              <c:strCache>
                <c:ptCount val="1"/>
                <c:pt idx="0">
                  <c:v>Series 1</c:v>
                </c:pt>
              </c:strCache>
            </c:strRef>
          </c:tx>
          <c:spPr>
            <a:solidFill>
              <a:srgbClr val="B4C7E7"/>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F554-42FB-A1DB-014C367906E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4-F554-42FB-A1DB-014C367906EC}"/>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6-F554-42FB-A1DB-014C367906EC}"/>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8-F554-42FB-A1DB-014C367906EC}"/>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A-F554-42FB-A1DB-014C367906EC}"/>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C-F554-42FB-A1DB-014C367906EC}"/>
              </c:ext>
            </c:extLst>
          </c:dPt>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accent2"/>
                    </a:solidFill>
                    <a:latin typeface="Montserrat Medium" panose="00000600000000000000" pitchFamily="2"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Gennaio</c:v>
                </c:pt>
                <c:pt idx="1">
                  <c:v>Febbraio</c:v>
                </c:pt>
                <c:pt idx="2">
                  <c:v>Marzo</c:v>
                </c:pt>
                <c:pt idx="3">
                  <c:v>Aprile</c:v>
                </c:pt>
                <c:pt idx="4">
                  <c:v>Maggio</c:v>
                </c:pt>
                <c:pt idx="5">
                  <c:v>Giugno</c:v>
                </c:pt>
              </c:strCache>
            </c:strRef>
          </c:cat>
          <c:val>
            <c:numRef>
              <c:f>Sheet1!$C$2:$C$7</c:f>
              <c:numCache>
                <c:formatCode>0.0%</c:formatCode>
                <c:ptCount val="6"/>
                <c:pt idx="0">
                  <c:v>6.4774961037784129E-2</c:v>
                </c:pt>
                <c:pt idx="1">
                  <c:v>9.4806198226431215E-2</c:v>
                </c:pt>
                <c:pt idx="2">
                  <c:v>7.6545066206382906E-2</c:v>
                </c:pt>
                <c:pt idx="3">
                  <c:v>9.1109572366246727E-2</c:v>
                </c:pt>
                <c:pt idx="4">
                  <c:v>5.5939447132352216E-2</c:v>
                </c:pt>
                <c:pt idx="5">
                  <c:v>0.18186051741714815</c:v>
                </c:pt>
              </c:numCache>
            </c:numRef>
          </c:val>
          <c:extLst>
            <c:ext xmlns:c16="http://schemas.microsoft.com/office/drawing/2014/chart" uri="{C3380CC4-5D6E-409C-BE32-E72D297353CC}">
              <c16:uniqueId val="{00000011-F554-42FB-A1DB-014C367906EC}"/>
            </c:ext>
          </c:extLst>
        </c:ser>
        <c:dLbls>
          <c:showLegendKey val="0"/>
          <c:showVal val="0"/>
          <c:showCatName val="0"/>
          <c:showSerName val="0"/>
          <c:showPercent val="0"/>
          <c:showBubbleSize val="0"/>
        </c:dLbls>
        <c:gapWidth val="109"/>
        <c:overlap val="-27"/>
        <c:axId val="1616774127"/>
        <c:axId val="1616776047"/>
      </c:barChart>
      <c:catAx>
        <c:axId val="161677412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ontserrat Medium" panose="00000600000000000000" pitchFamily="2" charset="0"/>
                <a:ea typeface="+mn-ea"/>
                <a:cs typeface="+mn-cs"/>
              </a:defRPr>
            </a:pPr>
            <a:endParaRPr lang="it-IT"/>
          </a:p>
        </c:txPr>
        <c:crossAx val="1616776047"/>
        <c:crosses val="autoZero"/>
        <c:auto val="1"/>
        <c:lblAlgn val="ctr"/>
        <c:lblOffset val="100"/>
        <c:noMultiLvlLbl val="0"/>
      </c:catAx>
      <c:valAx>
        <c:axId val="1616776047"/>
        <c:scaling>
          <c:orientation val="minMax"/>
        </c:scaling>
        <c:delete val="1"/>
        <c:axPos val="l"/>
        <c:numFmt formatCode="0.0%" sourceLinked="1"/>
        <c:majorTickMark val="out"/>
        <c:minorTickMark val="none"/>
        <c:tickLblPos val="nextTo"/>
        <c:crossAx val="16167741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Comfortaa"/>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91141732283462"/>
          <c:y val="2.9378636578905087E-2"/>
          <c:w val="0.85390108267716525"/>
          <c:h val="0.94124272684218979"/>
        </c:manualLayout>
      </c:layout>
      <c:barChart>
        <c:barDir val="bar"/>
        <c:grouping val="clustered"/>
        <c:varyColors val="0"/>
        <c:ser>
          <c:idx val="0"/>
          <c:order val="0"/>
          <c:tx>
            <c:strRef>
              <c:f>Foglio1!$B$1</c:f>
              <c:strCache>
                <c:ptCount val="1"/>
                <c:pt idx="0">
                  <c:v>Serie 1</c:v>
                </c:pt>
              </c:strCache>
            </c:strRef>
          </c:tx>
          <c:spPr>
            <a:solidFill>
              <a:schemeClr val="accent1">
                <a:lumMod val="60000"/>
                <a:lumOff val="4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marL="0" algn="r" defTabSz="914400" rtl="0" eaLnBrk="1" latinLnBrk="0" hangingPunct="1">
                  <a:defRPr lang="en-US" sz="2400" b="1" i="0" u="none" strike="noStrike" kern="1200" baseline="0">
                    <a:solidFill>
                      <a:schemeClr val="bg1"/>
                    </a:solidFill>
                    <a:effectLst>
                      <a:outerShdw blurRad="38100" dist="38100" dir="2700000" algn="tl">
                        <a:srgbClr val="000000">
                          <a:alpha val="43137"/>
                        </a:srgbClr>
                      </a:outerShdw>
                    </a:effectLst>
                    <a:latin typeface="Montserrat" pitchFamily="2" charset="77"/>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Foglio1!$A$2:$A$7</c:f>
              <c:numCache>
                <c:formatCode>General</c:formatCode>
                <c:ptCount val="6"/>
                <c:pt idx="0">
                  <c:v>2024</c:v>
                </c:pt>
                <c:pt idx="1">
                  <c:v>2023</c:v>
                </c:pt>
                <c:pt idx="2">
                  <c:v>2022</c:v>
                </c:pt>
                <c:pt idx="3">
                  <c:v>2021</c:v>
                </c:pt>
                <c:pt idx="4">
                  <c:v>2020</c:v>
                </c:pt>
                <c:pt idx="5">
                  <c:v>2019</c:v>
                </c:pt>
              </c:numCache>
            </c:numRef>
          </c:cat>
          <c:val>
            <c:numRef>
              <c:f>Foglio1!$B$2:$B$7</c:f>
              <c:numCache>
                <c:formatCode>#,##0</c:formatCode>
                <c:ptCount val="6"/>
                <c:pt idx="0">
                  <c:v>10425.521372793821</c:v>
                </c:pt>
                <c:pt idx="1">
                  <c:v>9928.1502018085666</c:v>
                </c:pt>
                <c:pt idx="2">
                  <c:v>9544.429734193538</c:v>
                </c:pt>
                <c:pt idx="3">
                  <c:v>9431.2546780568555</c:v>
                </c:pt>
                <c:pt idx="4">
                  <c:v>8179.7525395115827</c:v>
                </c:pt>
                <c:pt idx="5">
                  <c:v>9201.0714730164036</c:v>
                </c:pt>
              </c:numCache>
            </c:numRef>
          </c:val>
          <c:extLst>
            <c:ext xmlns:c16="http://schemas.microsoft.com/office/drawing/2014/chart" uri="{C3380CC4-5D6E-409C-BE32-E72D297353CC}">
              <c16:uniqueId val="{0000000C-76FA-4430-8725-50AF218D0D51}"/>
            </c:ext>
          </c:extLst>
        </c:ser>
        <c:dLbls>
          <c:showLegendKey val="0"/>
          <c:showVal val="0"/>
          <c:showCatName val="0"/>
          <c:showSerName val="0"/>
          <c:showPercent val="0"/>
          <c:showBubbleSize val="0"/>
        </c:dLbls>
        <c:gapWidth val="70"/>
        <c:axId val="418824560"/>
        <c:axId val="418813744"/>
      </c:barChart>
      <c:catAx>
        <c:axId val="41882456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1" i="0" u="none" strike="noStrike" kern="1200" baseline="0">
                <a:solidFill>
                  <a:schemeClr val="tx1"/>
                </a:solidFill>
                <a:latin typeface="Montserrat ExtraBold" panose="00000900000000000000" pitchFamily="2" charset="0"/>
                <a:ea typeface="+mn-ea"/>
                <a:cs typeface="+mn-cs"/>
              </a:defRPr>
            </a:pPr>
            <a:endParaRPr lang="it-IT"/>
          </a:p>
        </c:txPr>
        <c:crossAx val="418813744"/>
        <c:crosses val="autoZero"/>
        <c:auto val="1"/>
        <c:lblAlgn val="ctr"/>
        <c:lblOffset val="100"/>
        <c:noMultiLvlLbl val="0"/>
      </c:catAx>
      <c:valAx>
        <c:axId val="418813744"/>
        <c:scaling>
          <c:orientation val="minMax"/>
          <c:min val="0"/>
        </c:scaling>
        <c:delete val="1"/>
        <c:axPos val="b"/>
        <c:numFmt formatCode="#,##0" sourceLinked="1"/>
        <c:majorTickMark val="none"/>
        <c:minorTickMark val="none"/>
        <c:tickLblPos val="nextTo"/>
        <c:crossAx val="418824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91141732283462"/>
          <c:y val="2.9378636578905087E-2"/>
          <c:w val="0.75702608267716531"/>
          <c:h val="0.94124272684218979"/>
        </c:manualLayout>
      </c:layout>
      <c:barChart>
        <c:barDir val="bar"/>
        <c:grouping val="clustered"/>
        <c:varyColors val="0"/>
        <c:ser>
          <c:idx val="0"/>
          <c:order val="0"/>
          <c:tx>
            <c:strRef>
              <c:f>Foglio1!$B$1</c:f>
              <c:strCache>
                <c:ptCount val="1"/>
                <c:pt idx="0">
                  <c:v>Serie 1</c:v>
                </c:pt>
              </c:strCache>
            </c:strRef>
          </c:tx>
          <c:spPr>
            <a:solidFill>
              <a:schemeClr val="accent1">
                <a:lumMod val="60000"/>
                <a:lumOff val="40000"/>
              </a:schemeClr>
            </a:soli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86CC-4118-AE90-72508D6F5107}"/>
              </c:ext>
            </c:extLst>
          </c:dPt>
          <c:dLbls>
            <c:numFmt formatCode="#,##0" sourceLinked="0"/>
            <c:spPr>
              <a:noFill/>
              <a:ln>
                <a:noFill/>
              </a:ln>
              <a:effectLst/>
            </c:spPr>
            <c:txPr>
              <a:bodyPr rot="0" spcFirstLastPara="1" vertOverflow="ellipsis" vert="horz" wrap="square" lIns="38100" tIns="19050" rIns="38100" bIns="19050" anchor="ctr" anchorCtr="0">
                <a:spAutoFit/>
              </a:bodyPr>
              <a:lstStyle/>
              <a:p>
                <a:pPr marL="0" algn="r" defTabSz="914400" rtl="0" eaLnBrk="1" latinLnBrk="0" hangingPunct="1">
                  <a:defRPr lang="en-US" sz="2800" b="1" i="0" u="none" strike="noStrike" kern="1200" baseline="0">
                    <a:solidFill>
                      <a:schemeClr val="tx1"/>
                    </a:solidFill>
                    <a:latin typeface="Montserrat" pitchFamily="2" charset="77"/>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c:f>
              <c:numCache>
                <c:formatCode>General</c:formatCode>
                <c:ptCount val="1"/>
                <c:pt idx="0">
                  <c:v>2024</c:v>
                </c:pt>
              </c:numCache>
            </c:numRef>
          </c:cat>
          <c:val>
            <c:numRef>
              <c:f>Foglio1!$B$2</c:f>
              <c:numCache>
                <c:formatCode>#,##0</c:formatCode>
                <c:ptCount val="1"/>
                <c:pt idx="0">
                  <c:v>10426</c:v>
                </c:pt>
              </c:numCache>
            </c:numRef>
          </c:val>
          <c:extLst>
            <c:ext xmlns:c16="http://schemas.microsoft.com/office/drawing/2014/chart" uri="{C3380CC4-5D6E-409C-BE32-E72D297353CC}">
              <c16:uniqueId val="{00000008-86CC-4118-AE90-72508D6F5107}"/>
            </c:ext>
          </c:extLst>
        </c:ser>
        <c:dLbls>
          <c:showLegendKey val="0"/>
          <c:showVal val="0"/>
          <c:showCatName val="0"/>
          <c:showSerName val="0"/>
          <c:showPercent val="0"/>
          <c:showBubbleSize val="0"/>
        </c:dLbls>
        <c:gapWidth val="70"/>
        <c:axId val="418824560"/>
        <c:axId val="418813744"/>
      </c:barChart>
      <c:catAx>
        <c:axId val="41882456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1" i="0" u="none" strike="noStrike" kern="1200" baseline="0">
                <a:solidFill>
                  <a:schemeClr val="tx1"/>
                </a:solidFill>
                <a:latin typeface="Montserrat ExtraBold" panose="00000900000000000000" pitchFamily="2" charset="0"/>
                <a:ea typeface="+mn-ea"/>
                <a:cs typeface="+mn-cs"/>
              </a:defRPr>
            </a:pPr>
            <a:endParaRPr lang="it-IT"/>
          </a:p>
        </c:txPr>
        <c:crossAx val="418813744"/>
        <c:crosses val="autoZero"/>
        <c:auto val="1"/>
        <c:lblAlgn val="ctr"/>
        <c:lblOffset val="100"/>
        <c:noMultiLvlLbl val="0"/>
      </c:catAx>
      <c:valAx>
        <c:axId val="418813744"/>
        <c:scaling>
          <c:orientation val="minMax"/>
          <c:min val="0"/>
        </c:scaling>
        <c:delete val="1"/>
        <c:axPos val="b"/>
        <c:numFmt formatCode="#,##0" sourceLinked="1"/>
        <c:majorTickMark val="none"/>
        <c:minorTickMark val="none"/>
        <c:tickLblPos val="nextTo"/>
        <c:crossAx val="418824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91141732283462"/>
          <c:y val="2.9378636578905087E-2"/>
          <c:w val="0.75702608267716531"/>
          <c:h val="0.94124272684218979"/>
        </c:manualLayout>
      </c:layout>
      <c:barChart>
        <c:barDir val="bar"/>
        <c:grouping val="clustered"/>
        <c:varyColors val="0"/>
        <c:ser>
          <c:idx val="0"/>
          <c:order val="0"/>
          <c:tx>
            <c:strRef>
              <c:f>Foglio1!$B$1</c:f>
              <c:strCache>
                <c:ptCount val="1"/>
                <c:pt idx="0">
                  <c:v>Serie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86CC-4118-AE90-72508D6F5107}"/>
              </c:ext>
            </c:extLst>
          </c:dPt>
          <c:dLbls>
            <c:numFmt formatCode="#,##0" sourceLinked="0"/>
            <c:spPr>
              <a:noFill/>
              <a:ln>
                <a:noFill/>
              </a:ln>
              <a:effectLst/>
            </c:spPr>
            <c:txPr>
              <a:bodyPr rot="0" spcFirstLastPara="1" vertOverflow="ellipsis" vert="horz" wrap="square" lIns="38100" tIns="19050" rIns="38100" bIns="19050" anchor="ctr" anchorCtr="0">
                <a:spAutoFit/>
              </a:bodyPr>
              <a:lstStyle/>
              <a:p>
                <a:pPr marL="0" algn="r" defTabSz="914400" rtl="0" eaLnBrk="1" latinLnBrk="0" hangingPunct="1">
                  <a:defRPr lang="en-US" sz="2800" b="1" i="0" u="none" strike="noStrike" kern="1200" baseline="0">
                    <a:solidFill>
                      <a:schemeClr val="tx1"/>
                    </a:solidFill>
                    <a:latin typeface="Montserrat" pitchFamily="2" charset="77"/>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c:f>
              <c:numCache>
                <c:formatCode>General</c:formatCode>
                <c:ptCount val="1"/>
                <c:pt idx="0">
                  <c:v>2024</c:v>
                </c:pt>
              </c:numCache>
            </c:numRef>
          </c:cat>
          <c:val>
            <c:numRef>
              <c:f>Foglio1!$B$2</c:f>
              <c:numCache>
                <c:formatCode>0</c:formatCode>
                <c:ptCount val="1"/>
                <c:pt idx="0">
                  <c:v>8171</c:v>
                </c:pt>
              </c:numCache>
            </c:numRef>
          </c:val>
          <c:extLst>
            <c:ext xmlns:c16="http://schemas.microsoft.com/office/drawing/2014/chart" uri="{C3380CC4-5D6E-409C-BE32-E72D297353CC}">
              <c16:uniqueId val="{00000008-86CC-4118-AE90-72508D6F5107}"/>
            </c:ext>
          </c:extLst>
        </c:ser>
        <c:dLbls>
          <c:showLegendKey val="0"/>
          <c:showVal val="0"/>
          <c:showCatName val="0"/>
          <c:showSerName val="0"/>
          <c:showPercent val="0"/>
          <c:showBubbleSize val="0"/>
        </c:dLbls>
        <c:gapWidth val="70"/>
        <c:axId val="418824560"/>
        <c:axId val="418813744"/>
      </c:barChart>
      <c:catAx>
        <c:axId val="41882456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1" i="0" u="none" strike="noStrike" kern="1200" baseline="0">
                <a:solidFill>
                  <a:schemeClr val="tx1"/>
                </a:solidFill>
                <a:latin typeface="Montserrat ExtraBold" panose="00000900000000000000" pitchFamily="2" charset="0"/>
                <a:ea typeface="+mn-ea"/>
                <a:cs typeface="+mn-cs"/>
              </a:defRPr>
            </a:pPr>
            <a:endParaRPr lang="it-IT"/>
          </a:p>
        </c:txPr>
        <c:crossAx val="418813744"/>
        <c:crosses val="autoZero"/>
        <c:auto val="1"/>
        <c:lblAlgn val="ctr"/>
        <c:lblOffset val="100"/>
        <c:noMultiLvlLbl val="0"/>
      </c:catAx>
      <c:valAx>
        <c:axId val="418813744"/>
        <c:scaling>
          <c:orientation val="minMax"/>
          <c:min val="0"/>
        </c:scaling>
        <c:delete val="1"/>
        <c:axPos val="b"/>
        <c:numFmt formatCode="0" sourceLinked="1"/>
        <c:majorTickMark val="none"/>
        <c:minorTickMark val="none"/>
        <c:tickLblPos val="nextTo"/>
        <c:crossAx val="418824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433529159813919E-2"/>
          <c:y val="4.0781026226160227E-2"/>
          <c:w val="0.96913294168037212"/>
          <c:h val="0.92523478525203962"/>
        </c:manualLayout>
      </c:layout>
      <c:barChart>
        <c:barDir val="col"/>
        <c:grouping val="percentStacked"/>
        <c:varyColors val="0"/>
        <c:ser>
          <c:idx val="0"/>
          <c:order val="0"/>
          <c:tx>
            <c:strRef>
              <c:f>Sheet1!$B$1</c:f>
              <c:strCache>
                <c:ptCount val="1"/>
                <c:pt idx="0">
                  <c:v>TV</c:v>
                </c:pt>
              </c:strCache>
            </c:strRef>
          </c:tx>
          <c:spPr>
            <a:solidFill>
              <a:schemeClr val="accent5">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ontserrat" panose="00000500000000000000" pitchFamily="2"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Totale Mercato</c:v>
                </c:pt>
                <c:pt idx="1">
                  <c:v>Mercato senza SMB</c:v>
                </c:pt>
              </c:strCache>
            </c:strRef>
          </c:cat>
          <c:val>
            <c:numRef>
              <c:f>Sheet1!$B$2:$B$3</c:f>
              <c:numCache>
                <c:formatCode>General</c:formatCode>
                <c:ptCount val="2"/>
                <c:pt idx="0">
                  <c:v>38.4</c:v>
                </c:pt>
                <c:pt idx="1">
                  <c:v>49</c:v>
                </c:pt>
              </c:numCache>
            </c:numRef>
          </c:val>
          <c:extLst>
            <c:ext xmlns:c16="http://schemas.microsoft.com/office/drawing/2014/chart" uri="{C3380CC4-5D6E-409C-BE32-E72D297353CC}">
              <c16:uniqueId val="{00000000-EE37-4D85-B82C-0ABA9E306D9C}"/>
            </c:ext>
          </c:extLst>
        </c:ser>
        <c:ser>
          <c:idx val="1"/>
          <c:order val="1"/>
          <c:tx>
            <c:strRef>
              <c:f>Sheet1!$C$1</c:f>
              <c:strCache>
                <c:ptCount val="1"/>
                <c:pt idx="0">
                  <c:v>Radio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ontserrat" panose="00000500000000000000" pitchFamily="2"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Totale Mercato</c:v>
                </c:pt>
                <c:pt idx="1">
                  <c:v>Mercato senza SMB</c:v>
                </c:pt>
              </c:strCache>
            </c:strRef>
          </c:cat>
          <c:val>
            <c:numRef>
              <c:f>Sheet1!$C$2:$C$3</c:f>
              <c:numCache>
                <c:formatCode>0.0</c:formatCode>
                <c:ptCount val="2"/>
                <c:pt idx="0" formatCode="General">
                  <c:v>4.4000000000000004</c:v>
                </c:pt>
                <c:pt idx="1">
                  <c:v>5.6</c:v>
                </c:pt>
              </c:numCache>
            </c:numRef>
          </c:val>
          <c:extLst>
            <c:ext xmlns:c16="http://schemas.microsoft.com/office/drawing/2014/chart" uri="{C3380CC4-5D6E-409C-BE32-E72D297353CC}">
              <c16:uniqueId val="{00000001-EE37-4D85-B82C-0ABA9E306D9C}"/>
            </c:ext>
          </c:extLst>
        </c:ser>
        <c:ser>
          <c:idx val="2"/>
          <c:order val="2"/>
          <c:tx>
            <c:strRef>
              <c:f>Sheet1!$D$1</c:f>
              <c:strCache>
                <c:ptCount val="1"/>
                <c:pt idx="0">
                  <c:v>Quotidiani</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ontserrat" panose="00000500000000000000" pitchFamily="2"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Totale Mercato</c:v>
                </c:pt>
                <c:pt idx="1">
                  <c:v>Mercato senza SMB</c:v>
                </c:pt>
              </c:strCache>
            </c:strRef>
          </c:cat>
          <c:val>
            <c:numRef>
              <c:f>Sheet1!$D$2:$D$3</c:f>
              <c:numCache>
                <c:formatCode>General</c:formatCode>
                <c:ptCount val="2"/>
                <c:pt idx="0">
                  <c:v>2.2000000000000002</c:v>
                </c:pt>
                <c:pt idx="1">
                  <c:v>2.8</c:v>
                </c:pt>
              </c:numCache>
            </c:numRef>
          </c:val>
          <c:extLst>
            <c:ext xmlns:c16="http://schemas.microsoft.com/office/drawing/2014/chart" uri="{C3380CC4-5D6E-409C-BE32-E72D297353CC}">
              <c16:uniqueId val="{00000002-EE37-4D85-B82C-0ABA9E306D9C}"/>
            </c:ext>
          </c:extLst>
        </c:ser>
        <c:ser>
          <c:idx val="3"/>
          <c:order val="3"/>
          <c:tx>
            <c:strRef>
              <c:f>Sheet1!$E$1</c:f>
              <c:strCache>
                <c:ptCount val="1"/>
                <c:pt idx="0">
                  <c:v>Periodici</c:v>
                </c:pt>
              </c:strCache>
            </c:strRef>
          </c:tx>
          <c:spPr>
            <a:solidFill>
              <a:srgbClr val="33CC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ontserrat" panose="00000500000000000000" pitchFamily="2"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Totale Mercato</c:v>
                </c:pt>
                <c:pt idx="1">
                  <c:v>Mercato senza SMB</c:v>
                </c:pt>
              </c:strCache>
            </c:strRef>
          </c:cat>
          <c:val>
            <c:numRef>
              <c:f>Sheet1!$E$2:$E$3</c:f>
              <c:numCache>
                <c:formatCode>General</c:formatCode>
                <c:ptCount val="2"/>
                <c:pt idx="0">
                  <c:v>1.8</c:v>
                </c:pt>
                <c:pt idx="1">
                  <c:v>2.2999999999999998</c:v>
                </c:pt>
              </c:numCache>
            </c:numRef>
          </c:val>
          <c:extLst>
            <c:ext xmlns:c16="http://schemas.microsoft.com/office/drawing/2014/chart" uri="{C3380CC4-5D6E-409C-BE32-E72D297353CC}">
              <c16:uniqueId val="{00000004-EE37-4D85-B82C-0ABA9E306D9C}"/>
            </c:ext>
          </c:extLst>
        </c:ser>
        <c:ser>
          <c:idx val="4"/>
          <c:order val="4"/>
          <c:tx>
            <c:strRef>
              <c:f>Sheet1!$F$1</c:f>
              <c:strCache>
                <c:ptCount val="1"/>
                <c:pt idx="0">
                  <c:v>OOH</c:v>
                </c:pt>
              </c:strCache>
            </c:strRef>
          </c:tx>
          <c:spPr>
            <a:solidFill>
              <a:srgbClr val="CC99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ontserrat" panose="00000500000000000000" pitchFamily="2"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Totale Mercato</c:v>
                </c:pt>
                <c:pt idx="1">
                  <c:v>Mercato senza SMB</c:v>
                </c:pt>
              </c:strCache>
            </c:strRef>
          </c:cat>
          <c:val>
            <c:numRef>
              <c:f>Sheet1!$F$2:$F$3</c:f>
              <c:numCache>
                <c:formatCode>General</c:formatCode>
                <c:ptCount val="2"/>
                <c:pt idx="0">
                  <c:v>5.8</c:v>
                </c:pt>
                <c:pt idx="1">
                  <c:v>7.4</c:v>
                </c:pt>
              </c:numCache>
            </c:numRef>
          </c:val>
          <c:extLst>
            <c:ext xmlns:c16="http://schemas.microsoft.com/office/drawing/2014/chart" uri="{C3380CC4-5D6E-409C-BE32-E72D297353CC}">
              <c16:uniqueId val="{00000005-EE37-4D85-B82C-0ABA9E306D9C}"/>
            </c:ext>
          </c:extLst>
        </c:ser>
        <c:ser>
          <c:idx val="5"/>
          <c:order val="5"/>
          <c:tx>
            <c:strRef>
              <c:f>Sheet1!$G$1</c:f>
              <c:strCache>
                <c:ptCount val="1"/>
                <c:pt idx="0">
                  <c:v>Cinema</c:v>
                </c:pt>
              </c:strCache>
            </c:strRef>
          </c:tx>
          <c:spPr>
            <a:solidFill>
              <a:srgbClr val="7030A0"/>
            </a:solidFill>
            <a:ln>
              <a:noFill/>
            </a:ln>
            <a:effectLst/>
          </c:spPr>
          <c:invertIfNegative val="0"/>
          <c:cat>
            <c:strRef>
              <c:f>Sheet1!$A$2:$A$3</c:f>
              <c:strCache>
                <c:ptCount val="2"/>
                <c:pt idx="0">
                  <c:v>Totale Mercato</c:v>
                </c:pt>
                <c:pt idx="1">
                  <c:v>Mercato senza SMB</c:v>
                </c:pt>
              </c:strCache>
            </c:strRef>
          </c:cat>
          <c:val>
            <c:numRef>
              <c:f>Sheet1!$G$2:$G$3</c:f>
              <c:numCache>
                <c:formatCode>General</c:formatCode>
                <c:ptCount val="2"/>
                <c:pt idx="0">
                  <c:v>0.1</c:v>
                </c:pt>
                <c:pt idx="1">
                  <c:v>0.2</c:v>
                </c:pt>
              </c:numCache>
            </c:numRef>
          </c:val>
          <c:extLst>
            <c:ext xmlns:c16="http://schemas.microsoft.com/office/drawing/2014/chart" uri="{C3380CC4-5D6E-409C-BE32-E72D297353CC}">
              <c16:uniqueId val="{00000006-EE37-4D85-B82C-0ABA9E306D9C}"/>
            </c:ext>
          </c:extLst>
        </c:ser>
        <c:ser>
          <c:idx val="6"/>
          <c:order val="6"/>
          <c:tx>
            <c:strRef>
              <c:f>Sheet1!$H$1</c:f>
              <c:strCache>
                <c:ptCount val="1"/>
                <c:pt idx="0">
                  <c:v>Digital</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ontserrat" panose="00000500000000000000" pitchFamily="2"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Totale Mercato</c:v>
                </c:pt>
                <c:pt idx="1">
                  <c:v>Mercato senza SMB</c:v>
                </c:pt>
              </c:strCache>
            </c:strRef>
          </c:cat>
          <c:val>
            <c:numRef>
              <c:f>Sheet1!$H$2:$H$3</c:f>
              <c:numCache>
                <c:formatCode>General</c:formatCode>
                <c:ptCount val="2"/>
                <c:pt idx="0">
                  <c:v>47.2</c:v>
                </c:pt>
                <c:pt idx="1">
                  <c:v>32.6</c:v>
                </c:pt>
              </c:numCache>
            </c:numRef>
          </c:val>
          <c:extLst>
            <c:ext xmlns:c16="http://schemas.microsoft.com/office/drawing/2014/chart" uri="{C3380CC4-5D6E-409C-BE32-E72D297353CC}">
              <c16:uniqueId val="{00000007-EE37-4D85-B82C-0ABA9E306D9C}"/>
            </c:ext>
          </c:extLst>
        </c:ser>
        <c:dLbls>
          <c:showLegendKey val="0"/>
          <c:showVal val="0"/>
          <c:showCatName val="0"/>
          <c:showSerName val="0"/>
          <c:showPercent val="0"/>
          <c:showBubbleSize val="0"/>
        </c:dLbls>
        <c:gapWidth val="150"/>
        <c:overlap val="100"/>
        <c:serLines>
          <c:spPr>
            <a:ln w="6350" cap="flat" cmpd="sng" algn="ctr">
              <a:solidFill>
                <a:schemeClr val="tx1">
                  <a:lumMod val="35000"/>
                  <a:lumOff val="65000"/>
                </a:schemeClr>
              </a:solidFill>
              <a:round/>
            </a:ln>
            <a:effectLst/>
          </c:spPr>
        </c:serLines>
        <c:axId val="1079112528"/>
        <c:axId val="1079107952"/>
      </c:barChart>
      <c:catAx>
        <c:axId val="1079112528"/>
        <c:scaling>
          <c:orientation val="minMax"/>
        </c:scaling>
        <c:delete val="1"/>
        <c:axPos val="b"/>
        <c:numFmt formatCode="General" sourceLinked="1"/>
        <c:majorTickMark val="none"/>
        <c:minorTickMark val="none"/>
        <c:tickLblPos val="nextTo"/>
        <c:crossAx val="1079107952"/>
        <c:crosses val="autoZero"/>
        <c:auto val="1"/>
        <c:lblAlgn val="ctr"/>
        <c:lblOffset val="100"/>
        <c:noMultiLvlLbl val="0"/>
      </c:catAx>
      <c:valAx>
        <c:axId val="1079107952"/>
        <c:scaling>
          <c:orientation val="minMax"/>
        </c:scaling>
        <c:delete val="1"/>
        <c:axPos val="l"/>
        <c:numFmt formatCode="0%" sourceLinked="1"/>
        <c:majorTickMark val="none"/>
        <c:minorTickMark val="none"/>
        <c:tickLblPos val="nextTo"/>
        <c:crossAx val="107911252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FCDC6B2B-99D1-476F-9B93-CF5F3161B244}" type="datetimeFigureOut">
              <a:rPr lang="it-IT" smtClean="0"/>
              <a:t>26/06/2024</a:t>
            </a:fld>
            <a:endParaRPr lang="it-IT"/>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0D337D79-E4FB-4F0C-B323-BA5F5A250D07}" type="slidenum">
              <a:rPr lang="it-IT" smtClean="0"/>
              <a:t>‹#›</a:t>
            </a:fld>
            <a:endParaRPr lang="it-IT"/>
          </a:p>
        </p:txBody>
      </p:sp>
    </p:spTree>
    <p:extLst>
      <p:ext uri="{BB962C8B-B14F-4D97-AF65-F5344CB8AC3E}">
        <p14:creationId xmlns:p14="http://schemas.microsoft.com/office/powerpoint/2010/main" val="3222088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251BB1-9497-9F4B-869A-C31250A050B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6350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8E251BB1-9497-9F4B-869A-C31250A050B8}" type="slidenum">
              <a:rPr lang="it-IT" smtClean="0"/>
              <a:t>12</a:t>
            </a:fld>
            <a:endParaRPr lang="it-IT"/>
          </a:p>
        </p:txBody>
      </p:sp>
    </p:spTree>
    <p:extLst>
      <p:ext uri="{BB962C8B-B14F-4D97-AF65-F5344CB8AC3E}">
        <p14:creationId xmlns:p14="http://schemas.microsoft.com/office/powerpoint/2010/main" val="781653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8E251BB1-9497-9F4B-869A-C31250A050B8}" type="slidenum">
              <a:rPr lang="it-IT" smtClean="0"/>
              <a:t>13</a:t>
            </a:fld>
            <a:endParaRPr lang="it-IT"/>
          </a:p>
        </p:txBody>
      </p:sp>
    </p:spTree>
    <p:extLst>
      <p:ext uri="{BB962C8B-B14F-4D97-AF65-F5344CB8AC3E}">
        <p14:creationId xmlns:p14="http://schemas.microsoft.com/office/powerpoint/2010/main" val="1516427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251BB1-9497-9F4B-869A-C31250A050B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4321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SMALL BUSINESS </a:t>
            </a:r>
            <a:r>
              <a:rPr lang="it-IT" dirty="0">
                <a:sym typeface="Wingdings" panose="05000000000000000000" pitchFamily="2" charset="2"/>
              </a:rPr>
              <a:t> 55% (2.1 mld)</a:t>
            </a:r>
          </a:p>
          <a:p>
            <a:endParaRPr lang="it-IT" dirty="0">
              <a:sym typeface="Wingdings" panose="05000000000000000000" pitchFamily="2" charset="2"/>
            </a:endParaRPr>
          </a:p>
          <a:p>
            <a:endParaRPr lang="it-IT" dirty="0"/>
          </a:p>
        </p:txBody>
      </p:sp>
      <p:sp>
        <p:nvSpPr>
          <p:cNvPr id="4" name="Slide Number Placeholder 3"/>
          <p:cNvSpPr>
            <a:spLocks noGrp="1"/>
          </p:cNvSpPr>
          <p:nvPr>
            <p:ph type="sldNum" sz="quarter" idx="5"/>
          </p:nvPr>
        </p:nvSpPr>
        <p:spPr/>
        <p:txBody>
          <a:bodyPr/>
          <a:lstStyle/>
          <a:p>
            <a:fld id="{8E251BB1-9497-9F4B-869A-C31250A050B8}" type="slidenum">
              <a:rPr lang="it-IT" smtClean="0"/>
              <a:t>16</a:t>
            </a:fld>
            <a:endParaRPr lang="it-IT"/>
          </a:p>
        </p:txBody>
      </p:sp>
    </p:spTree>
    <p:extLst>
      <p:ext uri="{BB962C8B-B14F-4D97-AF65-F5344CB8AC3E}">
        <p14:creationId xmlns:p14="http://schemas.microsoft.com/office/powerpoint/2010/main" val="2202925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SMALL BUSINESS </a:t>
            </a:r>
            <a:r>
              <a:rPr lang="it-IT" dirty="0">
                <a:sym typeface="Wingdings" panose="05000000000000000000" pitchFamily="2" charset="2"/>
              </a:rPr>
              <a:t> 55% (2.1 mld)</a:t>
            </a:r>
          </a:p>
          <a:p>
            <a:endParaRPr lang="it-IT" dirty="0">
              <a:sym typeface="Wingdings" panose="05000000000000000000" pitchFamily="2" charset="2"/>
            </a:endParaRPr>
          </a:p>
          <a:p>
            <a:endParaRPr lang="it-IT" dirty="0"/>
          </a:p>
        </p:txBody>
      </p:sp>
      <p:sp>
        <p:nvSpPr>
          <p:cNvPr id="4" name="Slide Number Placeholder 3"/>
          <p:cNvSpPr>
            <a:spLocks noGrp="1"/>
          </p:cNvSpPr>
          <p:nvPr>
            <p:ph type="sldNum" sz="quarter" idx="5"/>
          </p:nvPr>
        </p:nvSpPr>
        <p:spPr/>
        <p:txBody>
          <a:bodyPr/>
          <a:lstStyle/>
          <a:p>
            <a:fld id="{8E251BB1-9497-9F4B-869A-C31250A050B8}" type="slidenum">
              <a:rPr lang="it-IT" smtClean="0"/>
              <a:t>17</a:t>
            </a:fld>
            <a:endParaRPr lang="it-IT"/>
          </a:p>
        </p:txBody>
      </p:sp>
    </p:spTree>
    <p:extLst>
      <p:ext uri="{BB962C8B-B14F-4D97-AF65-F5344CB8AC3E}">
        <p14:creationId xmlns:p14="http://schemas.microsoft.com/office/powerpoint/2010/main" val="2393358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SMALL BUSINESS </a:t>
            </a:r>
            <a:r>
              <a:rPr lang="it-IT" dirty="0">
                <a:sym typeface="Wingdings" panose="05000000000000000000" pitchFamily="2" charset="2"/>
              </a:rPr>
              <a:t> 55% (2.1 mld)</a:t>
            </a:r>
          </a:p>
          <a:p>
            <a:endParaRPr lang="it-IT" dirty="0">
              <a:sym typeface="Wingdings" panose="05000000000000000000" pitchFamily="2" charset="2"/>
            </a:endParaRPr>
          </a:p>
          <a:p>
            <a:endParaRPr lang="it-IT" dirty="0"/>
          </a:p>
        </p:txBody>
      </p:sp>
      <p:sp>
        <p:nvSpPr>
          <p:cNvPr id="4" name="Slide Number Placeholder 3"/>
          <p:cNvSpPr>
            <a:spLocks noGrp="1"/>
          </p:cNvSpPr>
          <p:nvPr>
            <p:ph type="sldNum" sz="quarter" idx="5"/>
          </p:nvPr>
        </p:nvSpPr>
        <p:spPr/>
        <p:txBody>
          <a:bodyPr/>
          <a:lstStyle/>
          <a:p>
            <a:fld id="{8E251BB1-9497-9F4B-869A-C31250A050B8}" type="slidenum">
              <a:rPr lang="it-IT" smtClean="0"/>
              <a:t>18</a:t>
            </a:fld>
            <a:endParaRPr lang="it-IT"/>
          </a:p>
        </p:txBody>
      </p:sp>
    </p:spTree>
    <p:extLst>
      <p:ext uri="{BB962C8B-B14F-4D97-AF65-F5344CB8AC3E}">
        <p14:creationId xmlns:p14="http://schemas.microsoft.com/office/powerpoint/2010/main" val="4255563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SMALL BUSINESS </a:t>
            </a:r>
            <a:r>
              <a:rPr lang="it-IT" dirty="0">
                <a:sym typeface="Wingdings" panose="05000000000000000000" pitchFamily="2" charset="2"/>
              </a:rPr>
              <a:t> 55% (2.1 mld)</a:t>
            </a:r>
          </a:p>
          <a:p>
            <a:endParaRPr lang="it-IT" dirty="0">
              <a:sym typeface="Wingdings" panose="05000000000000000000" pitchFamily="2" charset="2"/>
            </a:endParaRPr>
          </a:p>
          <a:p>
            <a:endParaRPr lang="it-IT" dirty="0"/>
          </a:p>
        </p:txBody>
      </p:sp>
      <p:sp>
        <p:nvSpPr>
          <p:cNvPr id="4" name="Slide Number Placeholder 3"/>
          <p:cNvSpPr>
            <a:spLocks noGrp="1"/>
          </p:cNvSpPr>
          <p:nvPr>
            <p:ph type="sldNum" sz="quarter" idx="5"/>
          </p:nvPr>
        </p:nvSpPr>
        <p:spPr/>
        <p:txBody>
          <a:bodyPr/>
          <a:lstStyle/>
          <a:p>
            <a:fld id="{8E251BB1-9497-9F4B-869A-C31250A050B8}" type="slidenum">
              <a:rPr lang="it-IT" smtClean="0"/>
              <a:t>19</a:t>
            </a:fld>
            <a:endParaRPr lang="it-IT"/>
          </a:p>
        </p:txBody>
      </p:sp>
    </p:spTree>
    <p:extLst>
      <p:ext uri="{BB962C8B-B14F-4D97-AF65-F5344CB8AC3E}">
        <p14:creationId xmlns:p14="http://schemas.microsoft.com/office/powerpoint/2010/main" val="4193091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solidFill>
                  <a:schemeClr val="bg1"/>
                </a:solidFill>
                <a:latin typeface="Montserrat ExtraBold" panose="00000900000000000000" pitchFamily="2" charset="0"/>
              </a:rPr>
              <a:t>+0,1% </a:t>
            </a:r>
            <a:r>
              <a:rPr lang="it-IT" sz="1200" dirty="0">
                <a:solidFill>
                  <a:schemeClr val="bg1"/>
                </a:solidFill>
                <a:latin typeface="Montserrat Medium" panose="00000600000000000000" pitchFamily="2" charset="0"/>
              </a:rPr>
              <a:t>vs 2022 (senza il Calcio)</a:t>
            </a:r>
            <a:endParaRPr lang="it-IT" dirty="0">
              <a:solidFill>
                <a:schemeClr val="bg1"/>
              </a:solidFill>
              <a:latin typeface="Montserrat Medium" panose="00000600000000000000" pitchFamily="2" charset="0"/>
            </a:endParaRPr>
          </a:p>
          <a:p>
            <a:endParaRPr lang="it-IT" dirty="0">
              <a:solidFill>
                <a:srgbClr val="FF0000"/>
              </a:solidFill>
            </a:endParaRPr>
          </a:p>
        </p:txBody>
      </p:sp>
      <p:sp>
        <p:nvSpPr>
          <p:cNvPr id="4" name="Slide Number Placeholder 3"/>
          <p:cNvSpPr>
            <a:spLocks noGrp="1"/>
          </p:cNvSpPr>
          <p:nvPr>
            <p:ph type="sldNum" sz="quarter" idx="5"/>
          </p:nvPr>
        </p:nvSpPr>
        <p:spPr/>
        <p:txBody>
          <a:bodyPr/>
          <a:lstStyle/>
          <a:p>
            <a:fld id="{8E251BB1-9497-9F4B-869A-C31250A050B8}" type="slidenum">
              <a:rPr lang="it-IT" smtClean="0"/>
              <a:t>20</a:t>
            </a:fld>
            <a:endParaRPr lang="it-IT"/>
          </a:p>
        </p:txBody>
      </p:sp>
    </p:spTree>
    <p:extLst>
      <p:ext uri="{BB962C8B-B14F-4D97-AF65-F5344CB8AC3E}">
        <p14:creationId xmlns:p14="http://schemas.microsoft.com/office/powerpoint/2010/main" val="1376167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9DD61-9450-7BA2-F740-0C23ABF68C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E093F8-B492-B524-997B-B9223A87B8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8FFB0D-3E1B-360E-ED37-D5DD53456E98}"/>
              </a:ext>
            </a:extLst>
          </p:cNvPr>
          <p:cNvSpPr>
            <a:spLocks noGrp="1"/>
          </p:cNvSpPr>
          <p:nvPr>
            <p:ph type="body" idx="1"/>
          </p:nvPr>
        </p:nvSpPr>
        <p:spPr/>
        <p:txBody>
          <a:bodyPr/>
          <a:lstStyle/>
          <a:p>
            <a:endParaRPr lang="it-IT" dirty="0"/>
          </a:p>
        </p:txBody>
      </p:sp>
      <p:sp>
        <p:nvSpPr>
          <p:cNvPr id="4" name="Slide Number Placeholder 3">
            <a:extLst>
              <a:ext uri="{FF2B5EF4-FFF2-40B4-BE49-F238E27FC236}">
                <a16:creationId xmlns:a16="http://schemas.microsoft.com/office/drawing/2014/main" id="{68994899-3CA0-61FC-A96D-2E772C3A5EE7}"/>
              </a:ext>
            </a:extLst>
          </p:cNvPr>
          <p:cNvSpPr>
            <a:spLocks noGrp="1"/>
          </p:cNvSpPr>
          <p:nvPr>
            <p:ph type="sldNum" sz="quarter" idx="5"/>
          </p:nvPr>
        </p:nvSpPr>
        <p:spPr/>
        <p:txBody>
          <a:bodyPr/>
          <a:lstStyle/>
          <a:p>
            <a:fld id="{8E251BB1-9497-9F4B-869A-C31250A050B8}" type="slidenum">
              <a:rPr lang="it-IT" smtClean="0"/>
              <a:t>21</a:t>
            </a:fld>
            <a:endParaRPr lang="it-IT"/>
          </a:p>
        </p:txBody>
      </p:sp>
    </p:spTree>
    <p:extLst>
      <p:ext uri="{BB962C8B-B14F-4D97-AF65-F5344CB8AC3E}">
        <p14:creationId xmlns:p14="http://schemas.microsoft.com/office/powerpoint/2010/main" val="4154224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251BB1-9497-9F4B-869A-C31250A050B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709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8E251BB1-9497-9F4B-869A-C31250A050B8}" type="slidenum">
              <a:rPr lang="it-IT" smtClean="0"/>
              <a:t>3</a:t>
            </a:fld>
            <a:endParaRPr lang="it-IT"/>
          </a:p>
        </p:txBody>
      </p:sp>
    </p:spTree>
    <p:extLst>
      <p:ext uri="{BB962C8B-B14F-4D97-AF65-F5344CB8AC3E}">
        <p14:creationId xmlns:p14="http://schemas.microsoft.com/office/powerpoint/2010/main" val="1855243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Montserrat" pitchFamily="2" charset="0"/>
                <a:ea typeface="+mn-ea"/>
                <a:cs typeface="+mn-cs"/>
              </a:rPr>
              <a:t>SPOSNOSRHIP </a:t>
            </a:r>
            <a:r>
              <a:rPr kumimoji="0" lang="it-IT" sz="1400" b="1" i="0" u="none" strike="noStrike" kern="1200" cap="none" spc="0" normalizeH="0" baseline="0" noProof="0" dirty="0">
                <a:ln>
                  <a:noFill/>
                </a:ln>
                <a:solidFill>
                  <a:prstClr val="black"/>
                </a:solidFill>
                <a:effectLst/>
                <a:uLnTx/>
                <a:uFillTx/>
                <a:latin typeface="Montserrat" pitchFamily="2" charset="0"/>
                <a:ea typeface="+mn-ea"/>
                <a:cs typeface="+mn-cs"/>
                <a:sym typeface="Wingdings" panose="05000000000000000000" pitchFamily="2" charset="2"/>
              </a:rPr>
              <a:t> 1,9 MLD (c.a. 70% sport) </a:t>
            </a:r>
            <a:endParaRPr kumimoji="0" lang="it-IT" sz="1400" b="1" i="0" u="none" strike="noStrike" kern="1200" cap="none" spc="0" normalizeH="0" baseline="0" noProof="0" dirty="0">
              <a:ln>
                <a:noFill/>
              </a:ln>
              <a:solidFill>
                <a:prstClr val="black"/>
              </a:solidFill>
              <a:effectLst/>
              <a:uLnTx/>
              <a:uFillTx/>
              <a:latin typeface="Montserrat"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Montserrat" pitchFamily="2" charset="0"/>
                <a:ea typeface="+mn-ea"/>
                <a:cs typeface="+mn-cs"/>
              </a:rPr>
              <a:t>EVENTI </a:t>
            </a:r>
            <a:r>
              <a:rPr kumimoji="0" lang="it-IT" sz="1400" b="1" i="0" u="none" strike="noStrike" kern="1200" cap="none" spc="0" normalizeH="0" baseline="0" noProof="0" dirty="0">
                <a:ln>
                  <a:noFill/>
                </a:ln>
                <a:solidFill>
                  <a:prstClr val="black"/>
                </a:solidFill>
                <a:effectLst/>
                <a:uLnTx/>
                <a:uFillTx/>
                <a:latin typeface="Montserrat" pitchFamily="2" charset="0"/>
                <a:ea typeface="+mn-ea"/>
                <a:cs typeface="+mn-cs"/>
                <a:sym typeface="Wingdings" panose="05000000000000000000" pitchFamily="2" charset="2"/>
              </a:rPr>
              <a:t> 780 mio</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solidFill>
                  <a:prstClr val="black"/>
                </a:solidFill>
                <a:latin typeface="Montserrat" pitchFamily="2" charset="0"/>
              </a:rPr>
              <a:t>qualsiasi tipo di </a:t>
            </a:r>
            <a:r>
              <a:rPr lang="it-IT" sz="1200" dirty="0" err="1">
                <a:solidFill>
                  <a:prstClr val="black"/>
                </a:solidFill>
                <a:latin typeface="Montserrat" pitchFamily="2" charset="0"/>
              </a:rPr>
              <a:t>experience</a:t>
            </a:r>
            <a:r>
              <a:rPr lang="it-IT" sz="1200" dirty="0">
                <a:solidFill>
                  <a:prstClr val="black"/>
                </a:solidFill>
                <a:latin typeface="Montserrat" pitchFamily="2" charset="0"/>
              </a:rPr>
              <a:t> fisica (B2B, B2C o B2I) che preveda il coinvolgimento delle persone in un dato momento e luogo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prstClr val="black"/>
                </a:solidFill>
                <a:effectLst/>
                <a:uLnTx/>
                <a:uFillTx/>
                <a:latin typeface="Montserrat" pitchFamily="2" charset="0"/>
                <a:ea typeface="+mn-ea"/>
                <a:cs typeface="+mn-cs"/>
              </a:rPr>
              <a:t>BRANDED CONTENT</a:t>
            </a:r>
            <a:r>
              <a:rPr kumimoji="0" lang="it-IT" sz="1400" b="1" i="0" u="none" strike="noStrike" kern="1200" cap="none" spc="0" normalizeH="0" baseline="0" dirty="0">
                <a:ln>
                  <a:noFill/>
                </a:ln>
                <a:solidFill>
                  <a:prstClr val="black"/>
                </a:solidFill>
                <a:effectLst/>
                <a:uLnTx/>
                <a:uFillTx/>
                <a:latin typeface="Montserrat" pitchFamily="2" charset="0"/>
                <a:ea typeface="+mn-ea"/>
                <a:cs typeface="+mn-cs"/>
                <a:sym typeface="Wingdings" panose="05000000000000000000" pitchFamily="2" charset="2"/>
              </a:rPr>
              <a:t> 658 mio</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prstClr val="black"/>
                </a:solidFill>
                <a:latin typeface="Montserrat" pitchFamily="2" charset="0"/>
              </a:rPr>
              <a:t>un contenuto creato o commissionato da un’impresa per comunicare la marca e i suoi valori in contesti rilevanti e affini al target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Montserrat" pitchFamily="2" charset="0"/>
                <a:ea typeface="+mn-ea"/>
                <a:cs typeface="+mn-cs"/>
              </a:rPr>
              <a:t>INFLUENCER MARKETING </a:t>
            </a:r>
            <a:r>
              <a:rPr kumimoji="0" lang="it-IT" sz="1800" b="1" i="0" u="none" strike="noStrike" kern="1200" cap="none" spc="0" normalizeH="0" baseline="0" noProof="0" dirty="0">
                <a:ln>
                  <a:noFill/>
                </a:ln>
                <a:solidFill>
                  <a:prstClr val="black"/>
                </a:solidFill>
                <a:effectLst/>
                <a:uLnTx/>
                <a:uFillTx/>
                <a:latin typeface="Montserrat" pitchFamily="2" charset="0"/>
                <a:ea typeface="+mn-ea"/>
                <a:cs typeface="+mn-cs"/>
                <a:sym typeface="Wingdings" panose="05000000000000000000" pitchFamily="2" charset="2"/>
              </a:rPr>
              <a:t> 408 mio</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a:solidFill>
                  <a:prstClr val="black"/>
                </a:solidFill>
                <a:latin typeface="Montserrat" pitchFamily="2" charset="0"/>
              </a:rPr>
              <a:t>un insieme di attività che prevedono la collaborazione di un’azienda con un personaggio con un seguito social per aumentare la visibilità e il prestigio del proprio brand</a:t>
            </a:r>
            <a:endParaRPr kumimoji="0" lang="it-IT" sz="1800" b="0" i="0" u="none" strike="noStrike" kern="1200" cap="none" spc="0" normalizeH="0" baseline="0" noProof="0" dirty="0">
              <a:ln>
                <a:noFill/>
              </a:ln>
              <a:solidFill>
                <a:prstClr val="black"/>
              </a:solidFill>
              <a:effectLst/>
              <a:uLnTx/>
              <a:uFillTx/>
              <a:latin typeface="Montserrat"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dirty="0">
              <a:ln>
                <a:noFill/>
              </a:ln>
              <a:solidFill>
                <a:prstClr val="black"/>
              </a:solidFill>
              <a:effectLst/>
              <a:uLnTx/>
              <a:uFillTx/>
              <a:latin typeface="Montserrat"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prstClr val="black"/>
              </a:solidFill>
              <a:effectLst/>
              <a:uLnTx/>
              <a:uFillTx/>
              <a:latin typeface="Montserrat" pitchFamily="2" charset="0"/>
              <a:ea typeface="+mn-ea"/>
              <a:cs typeface="+mn-cs"/>
            </a:endParaRPr>
          </a:p>
          <a:p>
            <a:endParaRPr lang="it-I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251BB1-9497-9F4B-869A-C31250A050B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127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251BB1-9497-9F4B-869A-C31250A050B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1020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8E251BB1-9497-9F4B-869A-C31250A050B8}" type="slidenum">
              <a:rPr lang="it-IT" smtClean="0"/>
              <a:t>4</a:t>
            </a:fld>
            <a:endParaRPr lang="it-IT"/>
          </a:p>
        </p:txBody>
      </p:sp>
    </p:spTree>
    <p:extLst>
      <p:ext uri="{BB962C8B-B14F-4D97-AF65-F5344CB8AC3E}">
        <p14:creationId xmlns:p14="http://schemas.microsoft.com/office/powerpoint/2010/main" val="914167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8E251BB1-9497-9F4B-869A-C31250A050B8}" type="slidenum">
              <a:rPr lang="it-IT" smtClean="0"/>
              <a:t>5</a:t>
            </a:fld>
            <a:endParaRPr lang="it-IT"/>
          </a:p>
        </p:txBody>
      </p:sp>
    </p:spTree>
    <p:extLst>
      <p:ext uri="{BB962C8B-B14F-4D97-AF65-F5344CB8AC3E}">
        <p14:creationId xmlns:p14="http://schemas.microsoft.com/office/powerpoint/2010/main" val="1389171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8E251BB1-9497-9F4B-869A-C31250A050B8}" type="slidenum">
              <a:rPr lang="it-IT" smtClean="0"/>
              <a:t>6</a:t>
            </a:fld>
            <a:endParaRPr lang="it-IT"/>
          </a:p>
        </p:txBody>
      </p:sp>
    </p:spTree>
    <p:extLst>
      <p:ext uri="{BB962C8B-B14F-4D97-AF65-F5344CB8AC3E}">
        <p14:creationId xmlns:p14="http://schemas.microsoft.com/office/powerpoint/2010/main" val="4259376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8E251BB1-9497-9F4B-869A-C31250A050B8}" type="slidenum">
              <a:rPr lang="it-IT" smtClean="0"/>
              <a:t>7</a:t>
            </a:fld>
            <a:endParaRPr lang="it-IT"/>
          </a:p>
        </p:txBody>
      </p:sp>
    </p:spTree>
    <p:extLst>
      <p:ext uri="{BB962C8B-B14F-4D97-AF65-F5344CB8AC3E}">
        <p14:creationId xmlns:p14="http://schemas.microsoft.com/office/powerpoint/2010/main" val="3152962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8E251BB1-9497-9F4B-869A-C31250A050B8}" type="slidenum">
              <a:rPr lang="it-IT" smtClean="0"/>
              <a:t>8</a:t>
            </a:fld>
            <a:endParaRPr lang="it-IT"/>
          </a:p>
        </p:txBody>
      </p:sp>
    </p:spTree>
    <p:extLst>
      <p:ext uri="{BB962C8B-B14F-4D97-AF65-F5344CB8AC3E}">
        <p14:creationId xmlns:p14="http://schemas.microsoft.com/office/powerpoint/2010/main" val="1520049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8E251BB1-9497-9F4B-869A-C31250A050B8}" type="slidenum">
              <a:rPr lang="it-IT" smtClean="0"/>
              <a:t>10</a:t>
            </a:fld>
            <a:endParaRPr lang="it-IT"/>
          </a:p>
        </p:txBody>
      </p:sp>
    </p:spTree>
    <p:extLst>
      <p:ext uri="{BB962C8B-B14F-4D97-AF65-F5344CB8AC3E}">
        <p14:creationId xmlns:p14="http://schemas.microsoft.com/office/powerpoint/2010/main" val="4114052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8E251BB1-9497-9F4B-869A-C31250A050B8}" type="slidenum">
              <a:rPr lang="it-IT" smtClean="0"/>
              <a:t>11</a:t>
            </a:fld>
            <a:endParaRPr lang="it-IT"/>
          </a:p>
        </p:txBody>
      </p:sp>
    </p:spTree>
    <p:extLst>
      <p:ext uri="{BB962C8B-B14F-4D97-AF65-F5344CB8AC3E}">
        <p14:creationId xmlns:p14="http://schemas.microsoft.com/office/powerpoint/2010/main" val="937895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343B32-3ECC-8642-9CC5-5F706E6F9E9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D82A46D-7569-AF43-B64F-671926B2F2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A9E35F2-C6B1-C942-87DD-8AE37B55FA7F}"/>
              </a:ext>
            </a:extLst>
          </p:cNvPr>
          <p:cNvSpPr>
            <a:spLocks noGrp="1"/>
          </p:cNvSpPr>
          <p:nvPr>
            <p:ph type="dt" sz="half" idx="10"/>
          </p:nvPr>
        </p:nvSpPr>
        <p:spPr/>
        <p:txBody>
          <a:bodyPr/>
          <a:lstStyle/>
          <a:p>
            <a:fld id="{76E0D2C6-BE31-CD49-B402-C6A4A7466558}" type="datetimeFigureOut">
              <a:rPr lang="it-IT" smtClean="0"/>
              <a:t>26/06/2024</a:t>
            </a:fld>
            <a:endParaRPr lang="it-IT"/>
          </a:p>
        </p:txBody>
      </p:sp>
      <p:sp>
        <p:nvSpPr>
          <p:cNvPr id="5" name="Segnaposto piè di pagina 4">
            <a:extLst>
              <a:ext uri="{FF2B5EF4-FFF2-40B4-BE49-F238E27FC236}">
                <a16:creationId xmlns:a16="http://schemas.microsoft.com/office/drawing/2014/main" id="{293357D4-BF9D-D249-AEDB-A1FBB6DCCCD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DAA1E55-AE05-0241-B791-BD02D32593F0}"/>
              </a:ext>
            </a:extLst>
          </p:cNvPr>
          <p:cNvSpPr>
            <a:spLocks noGrp="1"/>
          </p:cNvSpPr>
          <p:nvPr>
            <p:ph type="sldNum" sz="quarter" idx="12"/>
          </p:nvPr>
        </p:nvSpPr>
        <p:spPr/>
        <p:txBody>
          <a:bodyPr/>
          <a:lstStyle/>
          <a:p>
            <a:fld id="{A8E4D06F-5F0E-C24C-9B15-77E294E2C6AC}" type="slidenum">
              <a:rPr lang="it-IT" smtClean="0"/>
              <a:t>‹#›</a:t>
            </a:fld>
            <a:endParaRPr lang="it-IT"/>
          </a:p>
        </p:txBody>
      </p:sp>
    </p:spTree>
    <p:extLst>
      <p:ext uri="{BB962C8B-B14F-4D97-AF65-F5344CB8AC3E}">
        <p14:creationId xmlns:p14="http://schemas.microsoft.com/office/powerpoint/2010/main" val="257952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05E242-B217-4B4D-8C17-FBAB28CE8A0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B14AA52-65D0-9840-AE7E-2D88095B91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02EE716-82C2-CA4A-B936-8842DE29A502}"/>
              </a:ext>
            </a:extLst>
          </p:cNvPr>
          <p:cNvSpPr>
            <a:spLocks noGrp="1"/>
          </p:cNvSpPr>
          <p:nvPr>
            <p:ph type="dt" sz="half" idx="10"/>
          </p:nvPr>
        </p:nvSpPr>
        <p:spPr/>
        <p:txBody>
          <a:bodyPr/>
          <a:lstStyle/>
          <a:p>
            <a:fld id="{76E0D2C6-BE31-CD49-B402-C6A4A7466558}" type="datetimeFigureOut">
              <a:rPr lang="it-IT" smtClean="0"/>
              <a:t>26/06/2024</a:t>
            </a:fld>
            <a:endParaRPr lang="it-IT"/>
          </a:p>
        </p:txBody>
      </p:sp>
      <p:sp>
        <p:nvSpPr>
          <p:cNvPr id="5" name="Segnaposto piè di pagina 4">
            <a:extLst>
              <a:ext uri="{FF2B5EF4-FFF2-40B4-BE49-F238E27FC236}">
                <a16:creationId xmlns:a16="http://schemas.microsoft.com/office/drawing/2014/main" id="{8973AC93-9AEF-664B-AF9F-DAA8A99498D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60B6536-5F87-0B41-A11B-9E437BF9D635}"/>
              </a:ext>
            </a:extLst>
          </p:cNvPr>
          <p:cNvSpPr>
            <a:spLocks noGrp="1"/>
          </p:cNvSpPr>
          <p:nvPr>
            <p:ph type="sldNum" sz="quarter" idx="12"/>
          </p:nvPr>
        </p:nvSpPr>
        <p:spPr/>
        <p:txBody>
          <a:bodyPr/>
          <a:lstStyle/>
          <a:p>
            <a:fld id="{A8E4D06F-5F0E-C24C-9B15-77E294E2C6AC}" type="slidenum">
              <a:rPr lang="it-IT" smtClean="0"/>
              <a:t>‹#›</a:t>
            </a:fld>
            <a:endParaRPr lang="it-IT"/>
          </a:p>
        </p:txBody>
      </p:sp>
    </p:spTree>
    <p:extLst>
      <p:ext uri="{BB962C8B-B14F-4D97-AF65-F5344CB8AC3E}">
        <p14:creationId xmlns:p14="http://schemas.microsoft.com/office/powerpoint/2010/main" val="700960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E5B5923-FBAE-284A-9CEC-743DF7DA039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22C81D7-E6BB-2E47-9258-09996672AB7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EF3C298-00EF-9249-AD8E-399A4CC10582}"/>
              </a:ext>
            </a:extLst>
          </p:cNvPr>
          <p:cNvSpPr>
            <a:spLocks noGrp="1"/>
          </p:cNvSpPr>
          <p:nvPr>
            <p:ph type="dt" sz="half" idx="10"/>
          </p:nvPr>
        </p:nvSpPr>
        <p:spPr/>
        <p:txBody>
          <a:bodyPr/>
          <a:lstStyle/>
          <a:p>
            <a:fld id="{76E0D2C6-BE31-CD49-B402-C6A4A7466558}" type="datetimeFigureOut">
              <a:rPr lang="it-IT" smtClean="0"/>
              <a:t>26/06/2024</a:t>
            </a:fld>
            <a:endParaRPr lang="it-IT"/>
          </a:p>
        </p:txBody>
      </p:sp>
      <p:sp>
        <p:nvSpPr>
          <p:cNvPr id="5" name="Segnaposto piè di pagina 4">
            <a:extLst>
              <a:ext uri="{FF2B5EF4-FFF2-40B4-BE49-F238E27FC236}">
                <a16:creationId xmlns:a16="http://schemas.microsoft.com/office/drawing/2014/main" id="{9EE04F9F-9D88-D140-9F20-DB3C6B1301D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2ECB256-81E2-F84E-82E4-1CDAE9F13C07}"/>
              </a:ext>
            </a:extLst>
          </p:cNvPr>
          <p:cNvSpPr>
            <a:spLocks noGrp="1"/>
          </p:cNvSpPr>
          <p:nvPr>
            <p:ph type="sldNum" sz="quarter" idx="12"/>
          </p:nvPr>
        </p:nvSpPr>
        <p:spPr/>
        <p:txBody>
          <a:bodyPr/>
          <a:lstStyle/>
          <a:p>
            <a:fld id="{A8E4D06F-5F0E-C24C-9B15-77E294E2C6AC}" type="slidenum">
              <a:rPr lang="it-IT" smtClean="0"/>
              <a:t>‹#›</a:t>
            </a:fld>
            <a:endParaRPr lang="it-IT"/>
          </a:p>
        </p:txBody>
      </p:sp>
    </p:spTree>
    <p:extLst>
      <p:ext uri="{BB962C8B-B14F-4D97-AF65-F5344CB8AC3E}">
        <p14:creationId xmlns:p14="http://schemas.microsoft.com/office/powerpoint/2010/main" val="3241638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06AED1-93EB-EC47-897E-E4138A94682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39643E2-B27C-9E48-BA54-B42517DAA59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4110FEB-BBB2-8E40-932E-B4383427BB0C}"/>
              </a:ext>
            </a:extLst>
          </p:cNvPr>
          <p:cNvSpPr>
            <a:spLocks noGrp="1"/>
          </p:cNvSpPr>
          <p:nvPr>
            <p:ph type="dt" sz="half" idx="10"/>
          </p:nvPr>
        </p:nvSpPr>
        <p:spPr/>
        <p:txBody>
          <a:bodyPr/>
          <a:lstStyle/>
          <a:p>
            <a:fld id="{76E0D2C6-BE31-CD49-B402-C6A4A7466558}" type="datetimeFigureOut">
              <a:rPr lang="it-IT" smtClean="0"/>
              <a:t>26/06/2024</a:t>
            </a:fld>
            <a:endParaRPr lang="it-IT"/>
          </a:p>
        </p:txBody>
      </p:sp>
      <p:sp>
        <p:nvSpPr>
          <p:cNvPr id="5" name="Segnaposto piè di pagina 4">
            <a:extLst>
              <a:ext uri="{FF2B5EF4-FFF2-40B4-BE49-F238E27FC236}">
                <a16:creationId xmlns:a16="http://schemas.microsoft.com/office/drawing/2014/main" id="{D5F1778D-8522-1942-8701-6F71C008CD2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19B03F4-7056-8342-A1ED-F5B4B78016CF}"/>
              </a:ext>
            </a:extLst>
          </p:cNvPr>
          <p:cNvSpPr>
            <a:spLocks noGrp="1"/>
          </p:cNvSpPr>
          <p:nvPr>
            <p:ph type="sldNum" sz="quarter" idx="12"/>
          </p:nvPr>
        </p:nvSpPr>
        <p:spPr/>
        <p:txBody>
          <a:bodyPr/>
          <a:lstStyle/>
          <a:p>
            <a:fld id="{A8E4D06F-5F0E-C24C-9B15-77E294E2C6AC}" type="slidenum">
              <a:rPr lang="it-IT" smtClean="0"/>
              <a:t>‹#›</a:t>
            </a:fld>
            <a:endParaRPr lang="it-IT"/>
          </a:p>
        </p:txBody>
      </p:sp>
    </p:spTree>
    <p:extLst>
      <p:ext uri="{BB962C8B-B14F-4D97-AF65-F5344CB8AC3E}">
        <p14:creationId xmlns:p14="http://schemas.microsoft.com/office/powerpoint/2010/main" val="2942626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779723-4303-FC47-A2CA-6A354795038A}"/>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4EE836B-76DA-A043-82C8-9DF9D5A088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E85F595C-D6BA-FA42-B3BA-4D66A69BDB10}"/>
              </a:ext>
            </a:extLst>
          </p:cNvPr>
          <p:cNvSpPr>
            <a:spLocks noGrp="1"/>
          </p:cNvSpPr>
          <p:nvPr>
            <p:ph type="dt" sz="half" idx="10"/>
          </p:nvPr>
        </p:nvSpPr>
        <p:spPr/>
        <p:txBody>
          <a:bodyPr/>
          <a:lstStyle/>
          <a:p>
            <a:fld id="{76E0D2C6-BE31-CD49-B402-C6A4A7466558}" type="datetimeFigureOut">
              <a:rPr lang="it-IT" smtClean="0"/>
              <a:t>26/06/2024</a:t>
            </a:fld>
            <a:endParaRPr lang="it-IT"/>
          </a:p>
        </p:txBody>
      </p:sp>
      <p:sp>
        <p:nvSpPr>
          <p:cNvPr id="5" name="Segnaposto piè di pagina 4">
            <a:extLst>
              <a:ext uri="{FF2B5EF4-FFF2-40B4-BE49-F238E27FC236}">
                <a16:creationId xmlns:a16="http://schemas.microsoft.com/office/drawing/2014/main" id="{FBB6ACE8-4E89-8249-851E-B862D2C6101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6B57058-1571-BF46-8EBD-619C57702845}"/>
              </a:ext>
            </a:extLst>
          </p:cNvPr>
          <p:cNvSpPr>
            <a:spLocks noGrp="1"/>
          </p:cNvSpPr>
          <p:nvPr>
            <p:ph type="sldNum" sz="quarter" idx="12"/>
          </p:nvPr>
        </p:nvSpPr>
        <p:spPr/>
        <p:txBody>
          <a:bodyPr/>
          <a:lstStyle/>
          <a:p>
            <a:fld id="{A8E4D06F-5F0E-C24C-9B15-77E294E2C6AC}" type="slidenum">
              <a:rPr lang="it-IT" smtClean="0"/>
              <a:t>‹#›</a:t>
            </a:fld>
            <a:endParaRPr lang="it-IT"/>
          </a:p>
        </p:txBody>
      </p:sp>
    </p:spTree>
    <p:extLst>
      <p:ext uri="{BB962C8B-B14F-4D97-AF65-F5344CB8AC3E}">
        <p14:creationId xmlns:p14="http://schemas.microsoft.com/office/powerpoint/2010/main" val="2905234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BC9D25-7BC4-EB44-8361-5151068E0E2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099DD68-1B94-F442-874A-AEA936443ED7}"/>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D06DBB34-BFDD-C248-8E14-CA08EAF6828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2A1DC1F-024E-D545-B051-875EB5F4974B}"/>
              </a:ext>
            </a:extLst>
          </p:cNvPr>
          <p:cNvSpPr>
            <a:spLocks noGrp="1"/>
          </p:cNvSpPr>
          <p:nvPr>
            <p:ph type="dt" sz="half" idx="10"/>
          </p:nvPr>
        </p:nvSpPr>
        <p:spPr/>
        <p:txBody>
          <a:bodyPr/>
          <a:lstStyle/>
          <a:p>
            <a:fld id="{76E0D2C6-BE31-CD49-B402-C6A4A7466558}" type="datetimeFigureOut">
              <a:rPr lang="it-IT" smtClean="0"/>
              <a:t>26/06/2024</a:t>
            </a:fld>
            <a:endParaRPr lang="it-IT"/>
          </a:p>
        </p:txBody>
      </p:sp>
      <p:sp>
        <p:nvSpPr>
          <p:cNvPr id="6" name="Segnaposto piè di pagina 5">
            <a:extLst>
              <a:ext uri="{FF2B5EF4-FFF2-40B4-BE49-F238E27FC236}">
                <a16:creationId xmlns:a16="http://schemas.microsoft.com/office/drawing/2014/main" id="{7D5253D6-334D-4A49-8FB6-8524D46F4E8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FB17FD8-25F6-E846-B59F-65E23BA9258F}"/>
              </a:ext>
            </a:extLst>
          </p:cNvPr>
          <p:cNvSpPr>
            <a:spLocks noGrp="1"/>
          </p:cNvSpPr>
          <p:nvPr>
            <p:ph type="sldNum" sz="quarter" idx="12"/>
          </p:nvPr>
        </p:nvSpPr>
        <p:spPr/>
        <p:txBody>
          <a:bodyPr/>
          <a:lstStyle/>
          <a:p>
            <a:fld id="{A8E4D06F-5F0E-C24C-9B15-77E294E2C6AC}" type="slidenum">
              <a:rPr lang="it-IT" smtClean="0"/>
              <a:t>‹#›</a:t>
            </a:fld>
            <a:endParaRPr lang="it-IT"/>
          </a:p>
        </p:txBody>
      </p:sp>
    </p:spTree>
    <p:extLst>
      <p:ext uri="{BB962C8B-B14F-4D97-AF65-F5344CB8AC3E}">
        <p14:creationId xmlns:p14="http://schemas.microsoft.com/office/powerpoint/2010/main" val="2466595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1F645D-1657-0446-85B5-5AD656E1EF6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1BB2F2C-8F85-694F-BC6B-3C4B4B7766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1B7174E-A5A6-7F4B-9110-4E6E83FEF7F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447B3653-DCA1-3F4E-AD0C-2006738602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603BF7B9-9CDB-9442-BF30-4FF09130380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23401691-2F6B-584B-83DC-A0071D2FA264}"/>
              </a:ext>
            </a:extLst>
          </p:cNvPr>
          <p:cNvSpPr>
            <a:spLocks noGrp="1"/>
          </p:cNvSpPr>
          <p:nvPr>
            <p:ph type="dt" sz="half" idx="10"/>
          </p:nvPr>
        </p:nvSpPr>
        <p:spPr/>
        <p:txBody>
          <a:bodyPr/>
          <a:lstStyle/>
          <a:p>
            <a:fld id="{76E0D2C6-BE31-CD49-B402-C6A4A7466558}" type="datetimeFigureOut">
              <a:rPr lang="it-IT" smtClean="0"/>
              <a:t>26/06/2024</a:t>
            </a:fld>
            <a:endParaRPr lang="it-IT"/>
          </a:p>
        </p:txBody>
      </p:sp>
      <p:sp>
        <p:nvSpPr>
          <p:cNvPr id="8" name="Segnaposto piè di pagina 7">
            <a:extLst>
              <a:ext uri="{FF2B5EF4-FFF2-40B4-BE49-F238E27FC236}">
                <a16:creationId xmlns:a16="http://schemas.microsoft.com/office/drawing/2014/main" id="{AB773394-C5F8-C94F-ABEF-1B5CFC94EAB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14DE508-60D2-F840-A99B-319C66B8725B}"/>
              </a:ext>
            </a:extLst>
          </p:cNvPr>
          <p:cNvSpPr>
            <a:spLocks noGrp="1"/>
          </p:cNvSpPr>
          <p:nvPr>
            <p:ph type="sldNum" sz="quarter" idx="12"/>
          </p:nvPr>
        </p:nvSpPr>
        <p:spPr/>
        <p:txBody>
          <a:bodyPr/>
          <a:lstStyle/>
          <a:p>
            <a:fld id="{A8E4D06F-5F0E-C24C-9B15-77E294E2C6AC}" type="slidenum">
              <a:rPr lang="it-IT" smtClean="0"/>
              <a:t>‹#›</a:t>
            </a:fld>
            <a:endParaRPr lang="it-IT"/>
          </a:p>
        </p:txBody>
      </p:sp>
    </p:spTree>
    <p:extLst>
      <p:ext uri="{BB962C8B-B14F-4D97-AF65-F5344CB8AC3E}">
        <p14:creationId xmlns:p14="http://schemas.microsoft.com/office/powerpoint/2010/main" val="610151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D614C6-7246-1B4C-9E49-17518380381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410A398-5388-3041-BE50-E377F489E53D}"/>
              </a:ext>
            </a:extLst>
          </p:cNvPr>
          <p:cNvSpPr>
            <a:spLocks noGrp="1"/>
          </p:cNvSpPr>
          <p:nvPr>
            <p:ph type="dt" sz="half" idx="10"/>
          </p:nvPr>
        </p:nvSpPr>
        <p:spPr/>
        <p:txBody>
          <a:bodyPr/>
          <a:lstStyle/>
          <a:p>
            <a:fld id="{76E0D2C6-BE31-CD49-B402-C6A4A7466558}" type="datetimeFigureOut">
              <a:rPr lang="it-IT" smtClean="0"/>
              <a:t>26/06/2024</a:t>
            </a:fld>
            <a:endParaRPr lang="it-IT"/>
          </a:p>
        </p:txBody>
      </p:sp>
      <p:sp>
        <p:nvSpPr>
          <p:cNvPr id="4" name="Segnaposto piè di pagina 3">
            <a:extLst>
              <a:ext uri="{FF2B5EF4-FFF2-40B4-BE49-F238E27FC236}">
                <a16:creationId xmlns:a16="http://schemas.microsoft.com/office/drawing/2014/main" id="{963A8F7A-DEAF-5549-AC39-15BDCD97B8F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19F91C79-3D88-734A-B054-0C680BF3F911}"/>
              </a:ext>
            </a:extLst>
          </p:cNvPr>
          <p:cNvSpPr>
            <a:spLocks noGrp="1"/>
          </p:cNvSpPr>
          <p:nvPr>
            <p:ph type="sldNum" sz="quarter" idx="12"/>
          </p:nvPr>
        </p:nvSpPr>
        <p:spPr/>
        <p:txBody>
          <a:bodyPr/>
          <a:lstStyle/>
          <a:p>
            <a:fld id="{A8E4D06F-5F0E-C24C-9B15-77E294E2C6AC}" type="slidenum">
              <a:rPr lang="it-IT" smtClean="0"/>
              <a:t>‹#›</a:t>
            </a:fld>
            <a:endParaRPr lang="it-IT"/>
          </a:p>
        </p:txBody>
      </p:sp>
    </p:spTree>
    <p:extLst>
      <p:ext uri="{BB962C8B-B14F-4D97-AF65-F5344CB8AC3E}">
        <p14:creationId xmlns:p14="http://schemas.microsoft.com/office/powerpoint/2010/main" val="1131628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7460523-FBCD-1149-BCB5-7CA8443D0779}"/>
              </a:ext>
            </a:extLst>
          </p:cNvPr>
          <p:cNvSpPr>
            <a:spLocks noGrp="1"/>
          </p:cNvSpPr>
          <p:nvPr>
            <p:ph type="dt" sz="half" idx="10"/>
          </p:nvPr>
        </p:nvSpPr>
        <p:spPr/>
        <p:txBody>
          <a:bodyPr/>
          <a:lstStyle/>
          <a:p>
            <a:fld id="{76E0D2C6-BE31-CD49-B402-C6A4A7466558}" type="datetimeFigureOut">
              <a:rPr lang="it-IT" smtClean="0"/>
              <a:t>26/06/2024</a:t>
            </a:fld>
            <a:endParaRPr lang="it-IT"/>
          </a:p>
        </p:txBody>
      </p:sp>
      <p:sp>
        <p:nvSpPr>
          <p:cNvPr id="3" name="Segnaposto piè di pagina 2">
            <a:extLst>
              <a:ext uri="{FF2B5EF4-FFF2-40B4-BE49-F238E27FC236}">
                <a16:creationId xmlns:a16="http://schemas.microsoft.com/office/drawing/2014/main" id="{B52D633F-BDA5-4B4D-86F9-5E6371CB0BF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010D8C2-72F4-7A4A-BCA1-838D91C9FEF8}"/>
              </a:ext>
            </a:extLst>
          </p:cNvPr>
          <p:cNvSpPr>
            <a:spLocks noGrp="1"/>
          </p:cNvSpPr>
          <p:nvPr>
            <p:ph type="sldNum" sz="quarter" idx="12"/>
          </p:nvPr>
        </p:nvSpPr>
        <p:spPr/>
        <p:txBody>
          <a:bodyPr/>
          <a:lstStyle/>
          <a:p>
            <a:fld id="{A8E4D06F-5F0E-C24C-9B15-77E294E2C6AC}" type="slidenum">
              <a:rPr lang="it-IT" smtClean="0"/>
              <a:t>‹#›</a:t>
            </a:fld>
            <a:endParaRPr lang="it-IT"/>
          </a:p>
        </p:txBody>
      </p:sp>
    </p:spTree>
    <p:extLst>
      <p:ext uri="{BB962C8B-B14F-4D97-AF65-F5344CB8AC3E}">
        <p14:creationId xmlns:p14="http://schemas.microsoft.com/office/powerpoint/2010/main" val="3713800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A7EEA6-CA11-264F-BC48-DF9CAA83B57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F18F5E5-B2C5-A146-8FE8-54A0C6E2E0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53EDD7F-5E71-3D43-8033-AC99838A18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A3218FD-73D9-1647-8903-4F6621233CC1}"/>
              </a:ext>
            </a:extLst>
          </p:cNvPr>
          <p:cNvSpPr>
            <a:spLocks noGrp="1"/>
          </p:cNvSpPr>
          <p:nvPr>
            <p:ph type="dt" sz="half" idx="10"/>
          </p:nvPr>
        </p:nvSpPr>
        <p:spPr/>
        <p:txBody>
          <a:bodyPr/>
          <a:lstStyle/>
          <a:p>
            <a:fld id="{76E0D2C6-BE31-CD49-B402-C6A4A7466558}" type="datetimeFigureOut">
              <a:rPr lang="it-IT" smtClean="0"/>
              <a:t>26/06/2024</a:t>
            </a:fld>
            <a:endParaRPr lang="it-IT"/>
          </a:p>
        </p:txBody>
      </p:sp>
      <p:sp>
        <p:nvSpPr>
          <p:cNvPr id="6" name="Segnaposto piè di pagina 5">
            <a:extLst>
              <a:ext uri="{FF2B5EF4-FFF2-40B4-BE49-F238E27FC236}">
                <a16:creationId xmlns:a16="http://schemas.microsoft.com/office/drawing/2014/main" id="{ACC697F6-1A61-C946-B64C-2D147CC3534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6C089F4-644A-394E-935B-A2878654CC22}"/>
              </a:ext>
            </a:extLst>
          </p:cNvPr>
          <p:cNvSpPr>
            <a:spLocks noGrp="1"/>
          </p:cNvSpPr>
          <p:nvPr>
            <p:ph type="sldNum" sz="quarter" idx="12"/>
          </p:nvPr>
        </p:nvSpPr>
        <p:spPr/>
        <p:txBody>
          <a:bodyPr/>
          <a:lstStyle/>
          <a:p>
            <a:fld id="{A8E4D06F-5F0E-C24C-9B15-77E294E2C6AC}" type="slidenum">
              <a:rPr lang="it-IT" smtClean="0"/>
              <a:t>‹#›</a:t>
            </a:fld>
            <a:endParaRPr lang="it-IT"/>
          </a:p>
        </p:txBody>
      </p:sp>
    </p:spTree>
    <p:extLst>
      <p:ext uri="{BB962C8B-B14F-4D97-AF65-F5344CB8AC3E}">
        <p14:creationId xmlns:p14="http://schemas.microsoft.com/office/powerpoint/2010/main" val="2607838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47A878-E0B4-1345-8386-F97C80AD119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3962E37-82D8-FB40-B8D0-14AA92FA12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AC4CAC2-C901-744A-91CD-B3E58F783B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B4E0435-EFC3-3D4D-949F-29CC142E1EFD}"/>
              </a:ext>
            </a:extLst>
          </p:cNvPr>
          <p:cNvSpPr>
            <a:spLocks noGrp="1"/>
          </p:cNvSpPr>
          <p:nvPr>
            <p:ph type="dt" sz="half" idx="10"/>
          </p:nvPr>
        </p:nvSpPr>
        <p:spPr/>
        <p:txBody>
          <a:bodyPr/>
          <a:lstStyle/>
          <a:p>
            <a:fld id="{76E0D2C6-BE31-CD49-B402-C6A4A7466558}" type="datetimeFigureOut">
              <a:rPr lang="it-IT" smtClean="0"/>
              <a:t>26/06/2024</a:t>
            </a:fld>
            <a:endParaRPr lang="it-IT"/>
          </a:p>
        </p:txBody>
      </p:sp>
      <p:sp>
        <p:nvSpPr>
          <p:cNvPr id="6" name="Segnaposto piè di pagina 5">
            <a:extLst>
              <a:ext uri="{FF2B5EF4-FFF2-40B4-BE49-F238E27FC236}">
                <a16:creationId xmlns:a16="http://schemas.microsoft.com/office/drawing/2014/main" id="{50BD7DB5-81A5-9346-A48E-2B12D2A4F08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5E8D0AA-20F0-8E41-8383-68B33A4A029A}"/>
              </a:ext>
            </a:extLst>
          </p:cNvPr>
          <p:cNvSpPr>
            <a:spLocks noGrp="1"/>
          </p:cNvSpPr>
          <p:nvPr>
            <p:ph type="sldNum" sz="quarter" idx="12"/>
          </p:nvPr>
        </p:nvSpPr>
        <p:spPr/>
        <p:txBody>
          <a:bodyPr/>
          <a:lstStyle/>
          <a:p>
            <a:fld id="{A8E4D06F-5F0E-C24C-9B15-77E294E2C6AC}" type="slidenum">
              <a:rPr lang="it-IT" smtClean="0"/>
              <a:t>‹#›</a:t>
            </a:fld>
            <a:endParaRPr lang="it-IT"/>
          </a:p>
        </p:txBody>
      </p:sp>
    </p:spTree>
    <p:extLst>
      <p:ext uri="{BB962C8B-B14F-4D97-AF65-F5344CB8AC3E}">
        <p14:creationId xmlns:p14="http://schemas.microsoft.com/office/powerpoint/2010/main" val="1087418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1A98BF3-CE6D-B34E-BC9E-52A7402BEB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FAAC588-EFAD-874F-A98E-4FB9A851C8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2822C53-8D12-C14E-9267-A95768C31C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E0D2C6-BE31-CD49-B402-C6A4A7466558}" type="datetimeFigureOut">
              <a:rPr lang="it-IT" smtClean="0"/>
              <a:t>26/06/2024</a:t>
            </a:fld>
            <a:endParaRPr lang="it-IT"/>
          </a:p>
        </p:txBody>
      </p:sp>
      <p:sp>
        <p:nvSpPr>
          <p:cNvPr id="5" name="Segnaposto piè di pagina 4">
            <a:extLst>
              <a:ext uri="{FF2B5EF4-FFF2-40B4-BE49-F238E27FC236}">
                <a16:creationId xmlns:a16="http://schemas.microsoft.com/office/drawing/2014/main" id="{CBFE81CB-0CE5-4144-BDFA-6FB2842A2B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1C176DA1-7703-0F46-A06D-E000EF6673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E4D06F-5F0E-C24C-9B15-77E294E2C6AC}" type="slidenum">
              <a:rPr lang="it-IT" smtClean="0"/>
              <a:t>‹#›</a:t>
            </a:fld>
            <a:endParaRPr lang="it-IT"/>
          </a:p>
        </p:txBody>
      </p:sp>
    </p:spTree>
    <p:extLst>
      <p:ext uri="{BB962C8B-B14F-4D97-AF65-F5344CB8AC3E}">
        <p14:creationId xmlns:p14="http://schemas.microsoft.com/office/powerpoint/2010/main" val="1626528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chart" Target="../charts/chart4.x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4.emf"/><Relationship Id="rId7" Type="http://schemas.openxmlformats.org/officeDocument/2006/relationships/image" Target="../media/image16.png"/><Relationship Id="rId12" Type="http://schemas.openxmlformats.org/officeDocument/2006/relationships/image" Target="../media/image21.jpeg"/><Relationship Id="rId17" Type="http://schemas.openxmlformats.org/officeDocument/2006/relationships/image" Target="../media/image26.png"/><Relationship Id="rId2" Type="http://schemas.openxmlformats.org/officeDocument/2006/relationships/notesSlide" Target="../notesSlides/notesSlide9.xml"/><Relationship Id="rId16"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2.emf"/><Relationship Id="rId9" Type="http://schemas.openxmlformats.org/officeDocument/2006/relationships/image" Target="../media/image18.png"/><Relationship Id="rId1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chart" Target="../charts/chart6.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27.png"/><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chart" Target="../charts/chart8.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chart" Target="../charts/chart9.xml"/><Relationship Id="rId7" Type="http://schemas.openxmlformats.org/officeDocument/2006/relationships/image" Target="../media/image30.png"/><Relationship Id="rId12"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emf"/><Relationship Id="rId10" Type="http://schemas.openxmlformats.org/officeDocument/2006/relationships/image" Target="../media/image33.png"/><Relationship Id="rId4" Type="http://schemas.openxmlformats.org/officeDocument/2006/relationships/image" Target="../media/image4.emf"/><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chart" Target="../charts/chart10.xml"/><Relationship Id="rId7" Type="http://schemas.openxmlformats.org/officeDocument/2006/relationships/image" Target="../media/image32.png"/><Relationship Id="rId12"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4.emf"/><Relationship Id="rId5" Type="http://schemas.openxmlformats.org/officeDocument/2006/relationships/image" Target="../media/image30.png"/><Relationship Id="rId10" Type="http://schemas.openxmlformats.org/officeDocument/2006/relationships/image" Target="../media/image35.jpeg"/><Relationship Id="rId4" Type="http://schemas.openxmlformats.org/officeDocument/2006/relationships/image" Target="../media/image29.pn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chart" Target="../charts/chart11.xml"/><Relationship Id="rId7" Type="http://schemas.openxmlformats.org/officeDocument/2006/relationships/image" Target="../media/image32.png"/><Relationship Id="rId12"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4.emf"/><Relationship Id="rId5" Type="http://schemas.openxmlformats.org/officeDocument/2006/relationships/image" Target="../media/image30.png"/><Relationship Id="rId10" Type="http://schemas.openxmlformats.org/officeDocument/2006/relationships/image" Target="../media/image35.jpeg"/><Relationship Id="rId4" Type="http://schemas.openxmlformats.org/officeDocument/2006/relationships/image" Target="../media/image29.png"/><Relationship Id="rId9"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emf"/><Relationship Id="rId7"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chart" Target="../charts/chart12.xml"/><Relationship Id="rId4" Type="http://schemas.openxmlformats.org/officeDocument/2006/relationships/image" Target="../media/image2.emf"/><Relationship Id="rId9"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emf"/><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emf"/><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4.emf"/><Relationship Id="rId7"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emf"/><Relationship Id="rId7"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chart" Target="../charts/chart15.xml"/></Relationships>
</file>

<file path=ppt/slides/_rels/slide2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emf"/><Relationship Id="rId7"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2.emf"/><Relationship Id="rId9" Type="http://schemas.openxmlformats.org/officeDocument/2006/relationships/chart" Target="../charts/chart16.xml"/></Relationships>
</file>

<file path=ppt/slides/_rels/slide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chart" Target="../charts/char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E4D8573-9276-A542-BA6F-12518DEF2D9B}"/>
              </a:ext>
            </a:extLst>
          </p:cNvPr>
          <p:cNvPicPr>
            <a:picLocks noChangeAspect="1"/>
          </p:cNvPicPr>
          <p:nvPr/>
        </p:nvPicPr>
        <p:blipFill>
          <a:blip r:embed="rId3"/>
          <a:stretch>
            <a:fillRect/>
          </a:stretch>
        </p:blipFill>
        <p:spPr>
          <a:xfrm>
            <a:off x="0" y="0"/>
            <a:ext cx="4034987" cy="6858000"/>
          </a:xfrm>
          <a:prstGeom prst="rect">
            <a:avLst/>
          </a:prstGeom>
        </p:spPr>
      </p:pic>
      <p:pic>
        <p:nvPicPr>
          <p:cNvPr id="6" name="Immagine 5">
            <a:extLst>
              <a:ext uri="{FF2B5EF4-FFF2-40B4-BE49-F238E27FC236}">
                <a16:creationId xmlns:a16="http://schemas.microsoft.com/office/drawing/2014/main" id="{E5C0BE42-3401-E84A-B019-D42B378F7E85}"/>
              </a:ext>
            </a:extLst>
          </p:cNvPr>
          <p:cNvPicPr>
            <a:picLocks noChangeAspect="1"/>
          </p:cNvPicPr>
          <p:nvPr/>
        </p:nvPicPr>
        <p:blipFill>
          <a:blip r:embed="rId4"/>
          <a:stretch>
            <a:fillRect/>
          </a:stretch>
        </p:blipFill>
        <p:spPr>
          <a:xfrm>
            <a:off x="659139" y="682747"/>
            <a:ext cx="1992407" cy="800443"/>
          </a:xfrm>
          <a:prstGeom prst="rect">
            <a:avLst/>
          </a:prstGeom>
        </p:spPr>
      </p:pic>
      <p:sp>
        <p:nvSpPr>
          <p:cNvPr id="7" name="CasellaDiTesto 6">
            <a:extLst>
              <a:ext uri="{FF2B5EF4-FFF2-40B4-BE49-F238E27FC236}">
                <a16:creationId xmlns:a16="http://schemas.microsoft.com/office/drawing/2014/main" id="{6C44B4FE-7386-F344-BD6D-469922755D66}"/>
              </a:ext>
            </a:extLst>
          </p:cNvPr>
          <p:cNvSpPr txBox="1"/>
          <p:nvPr/>
        </p:nvSpPr>
        <p:spPr>
          <a:xfrm>
            <a:off x="4202357" y="974313"/>
            <a:ext cx="740775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prstClr val="black"/>
                </a:solidFill>
                <a:effectLst/>
                <a:uLnTx/>
                <a:uFillTx/>
                <a:latin typeface="Montserrat" pitchFamily="2" charset="77"/>
                <a:ea typeface="+mn-ea"/>
                <a:cs typeface="+mn-cs"/>
              </a:rPr>
              <a:t>Nella permacrisi, il mercato pubblicitario è anticiclico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3600" b="1" dirty="0">
              <a:solidFill>
                <a:prstClr val="black"/>
              </a:solidFill>
              <a:latin typeface="Montserrat"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rgbClr val="FFD200"/>
                </a:solidFill>
                <a:effectLst/>
                <a:uLnTx/>
                <a:uFillTx/>
                <a:latin typeface="Montserrat" pitchFamily="2" charset="77"/>
                <a:ea typeface="+mn-ea"/>
                <a:cs typeface="+mn-cs"/>
              </a:rPr>
              <a:t>Le opportunità nell'incertezza</a:t>
            </a:r>
          </a:p>
        </p:txBody>
      </p:sp>
      <p:sp>
        <p:nvSpPr>
          <p:cNvPr id="8" name="CasellaDiTesto 7">
            <a:extLst>
              <a:ext uri="{FF2B5EF4-FFF2-40B4-BE49-F238E27FC236}">
                <a16:creationId xmlns:a16="http://schemas.microsoft.com/office/drawing/2014/main" id="{32596B55-E4C0-EC44-92A6-4966116980E4}"/>
              </a:ext>
            </a:extLst>
          </p:cNvPr>
          <p:cNvSpPr txBox="1"/>
          <p:nvPr/>
        </p:nvSpPr>
        <p:spPr>
          <a:xfrm>
            <a:off x="4255704" y="5810160"/>
            <a:ext cx="328968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Montserrat" pitchFamily="2" charset="77"/>
                <a:ea typeface="+mn-ea"/>
                <a:cs typeface="+mn-cs"/>
              </a:rPr>
              <a:t>Federica Setti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Portavoce Media Hub UNA</a:t>
            </a:r>
            <a:endParaRPr kumimoji="0" lang="it-IT" sz="1800" b="0" i="1" u="none" strike="noStrike" kern="1200" cap="none" spc="0" normalizeH="0" baseline="0" noProof="0" dirty="0">
              <a:ln>
                <a:noFill/>
              </a:ln>
              <a:solidFill>
                <a:srgbClr val="FFD200"/>
              </a:solidFill>
              <a:effectLst/>
              <a:uLnTx/>
              <a:uFillTx/>
              <a:latin typeface="Montserrat" pitchFamily="2" charset="77"/>
              <a:ea typeface="+mn-ea"/>
              <a:cs typeface="+mn-cs"/>
            </a:endParaRPr>
          </a:p>
        </p:txBody>
      </p:sp>
      <p:sp>
        <p:nvSpPr>
          <p:cNvPr id="9" name="CasellaDiTesto 8">
            <a:extLst>
              <a:ext uri="{FF2B5EF4-FFF2-40B4-BE49-F238E27FC236}">
                <a16:creationId xmlns:a16="http://schemas.microsoft.com/office/drawing/2014/main" id="{8AA54DB1-E458-1546-B77F-54B262EDF4A5}"/>
              </a:ext>
            </a:extLst>
          </p:cNvPr>
          <p:cNvSpPr txBox="1"/>
          <p:nvPr/>
        </p:nvSpPr>
        <p:spPr>
          <a:xfrm>
            <a:off x="4266217" y="3485754"/>
            <a:ext cx="144462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white">
                    <a:lumMod val="65000"/>
                  </a:prstClr>
                </a:solidFill>
                <a:effectLst/>
                <a:uLnTx/>
                <a:uFillTx/>
                <a:latin typeface="Montserrat" pitchFamily="2" charset="77"/>
                <a:ea typeface="+mn-ea"/>
                <a:cs typeface="+mn-cs"/>
              </a:rPr>
              <a:t>1 luglio 2024</a:t>
            </a:r>
          </a:p>
        </p:txBody>
      </p:sp>
    </p:spTree>
    <p:extLst>
      <p:ext uri="{BB962C8B-B14F-4D97-AF65-F5344CB8AC3E}">
        <p14:creationId xmlns:p14="http://schemas.microsoft.com/office/powerpoint/2010/main" val="2691041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C44B4FE-7386-F344-BD6D-469922755D66}"/>
              </a:ext>
            </a:extLst>
          </p:cNvPr>
          <p:cNvSpPr txBox="1"/>
          <p:nvPr/>
        </p:nvSpPr>
        <p:spPr>
          <a:xfrm>
            <a:off x="456589" y="331412"/>
            <a:ext cx="97011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prstClr val="black"/>
                </a:solidFill>
                <a:latin typeface="Montserrat" pitchFamily="2" charset="77"/>
              </a:rPr>
              <a:t>Il Mercato Pubblicitario è anticiclo</a:t>
            </a:r>
            <a:endParaRPr kumimoji="0" lang="it-IT" sz="2800" b="1" i="0" u="none" strike="noStrike" kern="1200" cap="none" spc="0" normalizeH="0" baseline="0" noProof="0" dirty="0">
              <a:ln>
                <a:noFill/>
              </a:ln>
              <a:solidFill>
                <a:prstClr val="black"/>
              </a:solidFill>
              <a:effectLst/>
              <a:uLnTx/>
              <a:uFillTx/>
              <a:latin typeface="Montserrat" pitchFamily="2" charset="77"/>
              <a:ea typeface="+mn-ea"/>
              <a:cs typeface="+mn-cs"/>
            </a:endParaRPr>
          </a:p>
        </p:txBody>
      </p:sp>
      <p:sp>
        <p:nvSpPr>
          <p:cNvPr id="8" name="CasellaDiTesto 7">
            <a:extLst>
              <a:ext uri="{FF2B5EF4-FFF2-40B4-BE49-F238E27FC236}">
                <a16:creationId xmlns:a16="http://schemas.microsoft.com/office/drawing/2014/main" id="{32596B55-E4C0-EC44-92A6-4966116980E4}"/>
              </a:ext>
            </a:extLst>
          </p:cNvPr>
          <p:cNvSpPr txBox="1"/>
          <p:nvPr/>
        </p:nvSpPr>
        <p:spPr>
          <a:xfrm>
            <a:off x="465874" y="6234555"/>
            <a:ext cx="4934364" cy="276999"/>
          </a:xfrm>
          <a:prstGeom prst="rect">
            <a:avLst/>
          </a:prstGeom>
          <a:noFill/>
        </p:spPr>
        <p:txBody>
          <a:bodyPr wrap="none" rtlCol="0">
            <a:spAutoFit/>
          </a:bodyPr>
          <a:lstStyle/>
          <a:p>
            <a:pPr>
              <a:defRPr/>
            </a:pPr>
            <a:r>
              <a:rPr lang="it-IT" sz="1200" b="1" dirty="0">
                <a:solidFill>
                  <a:schemeClr val="bg1">
                    <a:lumMod val="50000"/>
                  </a:schemeClr>
                </a:solidFill>
                <a:latin typeface="Montserrat" pitchFamily="2" charset="77"/>
              </a:rPr>
              <a:t>Fonte: </a:t>
            </a:r>
            <a:r>
              <a:rPr kumimoji="0" lang="it-IT" sz="1200" b="1" i="0" u="none" strike="noStrike" kern="1200" cap="none" spc="0" normalizeH="0" baseline="0" noProof="0" dirty="0">
                <a:ln>
                  <a:noFill/>
                </a:ln>
                <a:solidFill>
                  <a:prstClr val="white">
                    <a:lumMod val="50000"/>
                  </a:prstClr>
                </a:solidFill>
                <a:effectLst/>
                <a:uLnTx/>
                <a:uFillTx/>
                <a:latin typeface="Montserrat" pitchFamily="2" charset="77"/>
                <a:ea typeface="+mn-ea"/>
                <a:cs typeface="+mn-cs"/>
              </a:rPr>
              <a:t>UNA Media Hub su dati Istat (PIL) e stime UNA (</a:t>
            </a:r>
            <a:r>
              <a:rPr kumimoji="0" lang="it-IT" sz="1200" b="1" i="0" u="none" strike="noStrike" kern="1200" cap="none" spc="0" normalizeH="0" baseline="0" noProof="0" dirty="0" err="1">
                <a:ln>
                  <a:noFill/>
                </a:ln>
                <a:solidFill>
                  <a:prstClr val="white">
                    <a:lumMod val="50000"/>
                  </a:prstClr>
                </a:solidFill>
                <a:effectLst/>
                <a:uLnTx/>
                <a:uFillTx/>
                <a:latin typeface="Montserrat" pitchFamily="2" charset="77"/>
                <a:ea typeface="+mn-ea"/>
                <a:cs typeface="+mn-cs"/>
              </a:rPr>
              <a:t>Adv</a:t>
            </a:r>
            <a:r>
              <a:rPr kumimoji="0" lang="it-IT" sz="1200" b="1" i="0" u="none" strike="noStrike" kern="1200" cap="none" spc="0" normalizeH="0" baseline="0" noProof="0" dirty="0">
                <a:ln>
                  <a:noFill/>
                </a:ln>
                <a:solidFill>
                  <a:prstClr val="white">
                    <a:lumMod val="50000"/>
                  </a:prstClr>
                </a:solidFill>
                <a:effectLst/>
                <a:uLnTx/>
                <a:uFillTx/>
                <a:latin typeface="Montserrat" pitchFamily="2" charset="77"/>
                <a:ea typeface="+mn-ea"/>
                <a:cs typeface="+mn-cs"/>
              </a:rPr>
              <a:t>)</a:t>
            </a:r>
            <a:endParaRPr lang="it-IT" sz="1100" i="1" dirty="0">
              <a:solidFill>
                <a:schemeClr val="bg1">
                  <a:lumMod val="50000"/>
                </a:schemeClr>
              </a:solidFill>
              <a:latin typeface="Montserrat" pitchFamily="2" charset="77"/>
            </a:endParaRPr>
          </a:p>
        </p:txBody>
      </p:sp>
      <p:pic>
        <p:nvPicPr>
          <p:cNvPr id="36" name="Immagine 35">
            <a:extLst>
              <a:ext uri="{FF2B5EF4-FFF2-40B4-BE49-F238E27FC236}">
                <a16:creationId xmlns:a16="http://schemas.microsoft.com/office/drawing/2014/main" id="{B52A1601-8235-A241-B811-CF63BDC213D9}"/>
              </a:ext>
            </a:extLst>
          </p:cNvPr>
          <p:cNvPicPr>
            <a:picLocks noChangeAspect="1"/>
          </p:cNvPicPr>
          <p:nvPr/>
        </p:nvPicPr>
        <p:blipFill>
          <a:blip r:embed="rId3"/>
          <a:stretch>
            <a:fillRect/>
          </a:stretch>
        </p:blipFill>
        <p:spPr>
          <a:xfrm>
            <a:off x="10157785" y="0"/>
            <a:ext cx="2004362" cy="6858000"/>
          </a:xfrm>
          <a:prstGeom prst="rect">
            <a:avLst/>
          </a:prstGeom>
        </p:spPr>
      </p:pic>
      <p:pic>
        <p:nvPicPr>
          <p:cNvPr id="6" name="Immagine 5">
            <a:extLst>
              <a:ext uri="{FF2B5EF4-FFF2-40B4-BE49-F238E27FC236}">
                <a16:creationId xmlns:a16="http://schemas.microsoft.com/office/drawing/2014/main" id="{E5C0BE42-3401-E84A-B019-D42B378F7E85}"/>
              </a:ext>
            </a:extLst>
          </p:cNvPr>
          <p:cNvPicPr>
            <a:picLocks noChangeAspect="1"/>
          </p:cNvPicPr>
          <p:nvPr/>
        </p:nvPicPr>
        <p:blipFill>
          <a:blip r:embed="rId4"/>
          <a:stretch>
            <a:fillRect/>
          </a:stretch>
        </p:blipFill>
        <p:spPr>
          <a:xfrm>
            <a:off x="10688296" y="469555"/>
            <a:ext cx="1218302" cy="489449"/>
          </a:xfrm>
          <a:prstGeom prst="rect">
            <a:avLst/>
          </a:prstGeom>
        </p:spPr>
      </p:pic>
      <p:graphicFrame>
        <p:nvGraphicFramePr>
          <p:cNvPr id="3" name="Chart 2">
            <a:extLst>
              <a:ext uri="{FF2B5EF4-FFF2-40B4-BE49-F238E27FC236}">
                <a16:creationId xmlns:a16="http://schemas.microsoft.com/office/drawing/2014/main" id="{7A584237-96E7-87DD-DBD4-A72E0F66CF3E}"/>
              </a:ext>
            </a:extLst>
          </p:cNvPr>
          <p:cNvGraphicFramePr/>
          <p:nvPr>
            <p:extLst>
              <p:ext uri="{D42A27DB-BD31-4B8C-83A1-F6EECF244321}">
                <p14:modId xmlns:p14="http://schemas.microsoft.com/office/powerpoint/2010/main" val="1865514637"/>
              </p:ext>
            </p:extLst>
          </p:nvPr>
        </p:nvGraphicFramePr>
        <p:xfrm>
          <a:off x="465874" y="1275421"/>
          <a:ext cx="8964452" cy="4538344"/>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 Placeholder 4">
            <a:extLst>
              <a:ext uri="{FF2B5EF4-FFF2-40B4-BE49-F238E27FC236}">
                <a16:creationId xmlns:a16="http://schemas.microsoft.com/office/drawing/2014/main" id="{B11CC65E-3BB2-B6CC-33C1-0B9F3CC7750C}"/>
              </a:ext>
            </a:extLst>
          </p:cNvPr>
          <p:cNvSpPr txBox="1">
            <a:spLocks/>
          </p:cNvSpPr>
          <p:nvPr/>
        </p:nvSpPr>
        <p:spPr>
          <a:xfrm>
            <a:off x="9831156" y="2996057"/>
            <a:ext cx="1452299" cy="739501"/>
          </a:xfrm>
          <a:prstGeom prst="rect">
            <a:avLst/>
          </a:prstGeom>
        </p:spPr>
        <p:txBody>
          <a:bodyPr/>
          <a:lstStyle>
            <a:lvl1pPr marL="167993" marR="0" lvl="0" indent="-167993" algn="l" defTabSz="1219142" rtl="0" fontAlgn="auto" hangingPunct="1">
              <a:lnSpc>
                <a:spcPct val="100000"/>
              </a:lnSpc>
              <a:spcBef>
                <a:spcPts val="1200"/>
              </a:spcBef>
              <a:spcAft>
                <a:spcPts val="0"/>
              </a:spcAft>
              <a:buClr>
                <a:srgbClr val="ED6B31"/>
              </a:buClr>
              <a:buSzPct val="100000"/>
              <a:buFont typeface="Arial" pitchFamily="34"/>
              <a:buChar char="•"/>
              <a:tabLst/>
              <a:defRPr lang="en-US" sz="1800" b="0" i="0" u="none" strike="noStrike" kern="1200" cap="none" spc="0" baseline="0">
                <a:solidFill>
                  <a:srgbClr val="3D413D"/>
                </a:solidFill>
                <a:uFillTx/>
                <a:latin typeface="Franklin Gothic Book"/>
              </a:defRPr>
            </a:lvl1pPr>
            <a:lvl2pPr marL="719961" marR="0" lvl="1" indent="-167993" algn="l" defTabSz="1219142" rtl="0" fontAlgn="auto" hangingPunct="1">
              <a:lnSpc>
                <a:spcPct val="100000"/>
              </a:lnSpc>
              <a:spcBef>
                <a:spcPts val="800"/>
              </a:spcBef>
              <a:spcAft>
                <a:spcPts val="0"/>
              </a:spcAft>
              <a:buClr>
                <a:srgbClr val="ED6B31"/>
              </a:buClr>
              <a:buSzPct val="100000"/>
              <a:buFont typeface="Arial" pitchFamily="34"/>
              <a:buChar char="•"/>
              <a:tabLst/>
              <a:defRPr lang="en-US" sz="1600" b="0" i="0" u="none" strike="noStrike" kern="1200" cap="none" spc="0" baseline="0">
                <a:solidFill>
                  <a:srgbClr val="3D413D"/>
                </a:solidFill>
                <a:uFillTx/>
                <a:latin typeface="Franklin Gothic Book"/>
              </a:defRPr>
            </a:lvl2pPr>
            <a:lvl3pPr marL="1199939" marR="0" lvl="2" indent="-167993" algn="l" defTabSz="1219142" rtl="0" fontAlgn="auto" hangingPunct="1">
              <a:lnSpc>
                <a:spcPct val="100000"/>
              </a:lnSpc>
              <a:spcBef>
                <a:spcPts val="800"/>
              </a:spcBef>
              <a:spcAft>
                <a:spcPts val="0"/>
              </a:spcAft>
              <a:buClr>
                <a:srgbClr val="ED6B31"/>
              </a:buClr>
              <a:buSzPct val="100000"/>
              <a:buFont typeface="Arial" pitchFamily="34"/>
              <a:buChar char="•"/>
              <a:tabLst/>
              <a:defRPr lang="en-US" sz="1400" b="0" i="0" u="none" strike="noStrike" kern="1200" cap="none" spc="0" baseline="0">
                <a:solidFill>
                  <a:srgbClr val="3D413D"/>
                </a:solidFill>
                <a:uFillTx/>
                <a:latin typeface="Franklin Gothic Book"/>
              </a:defRPr>
            </a:lvl3pPr>
            <a:lvl4pPr marL="0" marR="0" lvl="3" indent="0" algn="l" defTabSz="1219142" rtl="0" fontAlgn="auto" hangingPunct="1">
              <a:lnSpc>
                <a:spcPct val="100000"/>
              </a:lnSpc>
              <a:spcBef>
                <a:spcPts val="1600"/>
              </a:spcBef>
              <a:spcAft>
                <a:spcPts val="0"/>
              </a:spcAft>
              <a:buNone/>
              <a:tabLst/>
              <a:defRPr lang="en-US" sz="2000" b="0" i="0" u="none" strike="noStrike" kern="1200" cap="none" spc="0" baseline="0">
                <a:solidFill>
                  <a:srgbClr val="3D413D"/>
                </a:solidFill>
                <a:uFillTx/>
                <a:latin typeface="Franklin Gothic Book"/>
              </a:defRPr>
            </a:lvl4pPr>
            <a:lvl5pPr marL="0" marR="0" lvl="4" indent="0" algn="l" defTabSz="1219142" rtl="0" fontAlgn="auto" hangingPunct="1">
              <a:lnSpc>
                <a:spcPct val="100000"/>
              </a:lnSpc>
              <a:spcBef>
                <a:spcPts val="1600"/>
              </a:spcBef>
              <a:spcAft>
                <a:spcPts val="0"/>
              </a:spcAft>
              <a:buNone/>
              <a:tabLst/>
              <a:defRPr lang="en-US" sz="2000" b="0" i="0" u="none" strike="noStrike" kern="1200" cap="none" spc="0" baseline="0">
                <a:solidFill>
                  <a:srgbClr val="3D413D"/>
                </a:solidFill>
                <a:uFillTx/>
                <a:latin typeface="Franklin Gothic Boo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000" kern="0" dirty="0">
                <a:solidFill>
                  <a:schemeClr val="accent1"/>
                </a:solidFill>
                <a:latin typeface="Montserrat ExtraBold" panose="00000900000000000000" pitchFamily="2" charset="0"/>
                <a:cs typeface="Poppins SemiBold" panose="00000700000000000000" pitchFamily="2" charset="0"/>
              </a:rPr>
              <a:t>PIL</a:t>
            </a:r>
          </a:p>
        </p:txBody>
      </p:sp>
      <p:pic>
        <p:nvPicPr>
          <p:cNvPr id="2" name="Graphic 88">
            <a:extLst>
              <a:ext uri="{FF2B5EF4-FFF2-40B4-BE49-F238E27FC236}">
                <a16:creationId xmlns:a16="http://schemas.microsoft.com/office/drawing/2014/main" id="{5065FD53-BF22-0547-1910-50F56760D728}"/>
              </a:ext>
            </a:extLst>
          </p:cNvPr>
          <p:cNvPicPr>
            <a:picLocks noChangeAspect="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9512626" y="2996057"/>
            <a:ext cx="317222" cy="317222"/>
          </a:xfrm>
          <a:prstGeom prst="rect">
            <a:avLst/>
          </a:prstGeom>
        </p:spPr>
      </p:pic>
      <p:pic>
        <p:nvPicPr>
          <p:cNvPr id="9" name="Picture 8">
            <a:extLst>
              <a:ext uri="{FF2B5EF4-FFF2-40B4-BE49-F238E27FC236}">
                <a16:creationId xmlns:a16="http://schemas.microsoft.com/office/drawing/2014/main" id="{2E303E9C-656A-4975-2806-E3212D932ABA}"/>
              </a:ext>
            </a:extLst>
          </p:cNvPr>
          <p:cNvPicPr>
            <a:picLocks noChangeAspect="1"/>
          </p:cNvPicPr>
          <p:nvPr/>
        </p:nvPicPr>
        <p:blipFill>
          <a:blip r:embed="rId7">
            <a:clrChange>
              <a:clrFrom>
                <a:srgbClr val="F4F4F6"/>
              </a:clrFrom>
              <a:clrTo>
                <a:srgbClr val="F4F4F6">
                  <a:alpha val="0"/>
                </a:srgbClr>
              </a:clrTo>
            </a:clrChange>
            <a:duotone>
              <a:schemeClr val="accent2">
                <a:shade val="45000"/>
                <a:satMod val="135000"/>
              </a:schemeClr>
              <a:prstClr val="white"/>
            </a:duotone>
          </a:blip>
          <a:stretch>
            <a:fillRect/>
          </a:stretch>
        </p:blipFill>
        <p:spPr>
          <a:xfrm>
            <a:off x="9399350" y="1890824"/>
            <a:ext cx="452291" cy="402563"/>
          </a:xfrm>
          <a:prstGeom prst="rect">
            <a:avLst/>
          </a:prstGeom>
        </p:spPr>
      </p:pic>
      <p:sp>
        <p:nvSpPr>
          <p:cNvPr id="11" name="Text Placeholder 4">
            <a:extLst>
              <a:ext uri="{FF2B5EF4-FFF2-40B4-BE49-F238E27FC236}">
                <a16:creationId xmlns:a16="http://schemas.microsoft.com/office/drawing/2014/main" id="{8F7AB4AD-43B6-E09B-15F3-89A7CFC87E89}"/>
              </a:ext>
            </a:extLst>
          </p:cNvPr>
          <p:cNvSpPr txBox="1">
            <a:spLocks/>
          </p:cNvSpPr>
          <p:nvPr/>
        </p:nvSpPr>
        <p:spPr>
          <a:xfrm>
            <a:off x="9795363" y="1893844"/>
            <a:ext cx="1452299" cy="739501"/>
          </a:xfrm>
          <a:prstGeom prst="rect">
            <a:avLst/>
          </a:prstGeom>
        </p:spPr>
        <p:txBody>
          <a:bodyPr/>
          <a:lstStyle>
            <a:lvl1pPr marL="167993" marR="0" lvl="0" indent="-167993" algn="l" defTabSz="1219142" rtl="0" fontAlgn="auto" hangingPunct="1">
              <a:lnSpc>
                <a:spcPct val="100000"/>
              </a:lnSpc>
              <a:spcBef>
                <a:spcPts val="1200"/>
              </a:spcBef>
              <a:spcAft>
                <a:spcPts val="0"/>
              </a:spcAft>
              <a:buClr>
                <a:srgbClr val="ED6B31"/>
              </a:buClr>
              <a:buSzPct val="100000"/>
              <a:buFont typeface="Arial" pitchFamily="34"/>
              <a:buChar char="•"/>
              <a:tabLst/>
              <a:defRPr lang="en-US" sz="1800" b="0" i="0" u="none" strike="noStrike" kern="1200" cap="none" spc="0" baseline="0">
                <a:solidFill>
                  <a:srgbClr val="3D413D"/>
                </a:solidFill>
                <a:uFillTx/>
                <a:latin typeface="Franklin Gothic Book"/>
              </a:defRPr>
            </a:lvl1pPr>
            <a:lvl2pPr marL="719961" marR="0" lvl="1" indent="-167993" algn="l" defTabSz="1219142" rtl="0" fontAlgn="auto" hangingPunct="1">
              <a:lnSpc>
                <a:spcPct val="100000"/>
              </a:lnSpc>
              <a:spcBef>
                <a:spcPts val="800"/>
              </a:spcBef>
              <a:spcAft>
                <a:spcPts val="0"/>
              </a:spcAft>
              <a:buClr>
                <a:srgbClr val="ED6B31"/>
              </a:buClr>
              <a:buSzPct val="100000"/>
              <a:buFont typeface="Arial" pitchFamily="34"/>
              <a:buChar char="•"/>
              <a:tabLst/>
              <a:defRPr lang="en-US" sz="1600" b="0" i="0" u="none" strike="noStrike" kern="1200" cap="none" spc="0" baseline="0">
                <a:solidFill>
                  <a:srgbClr val="3D413D"/>
                </a:solidFill>
                <a:uFillTx/>
                <a:latin typeface="Franklin Gothic Book"/>
              </a:defRPr>
            </a:lvl2pPr>
            <a:lvl3pPr marL="1199939" marR="0" lvl="2" indent="-167993" algn="l" defTabSz="1219142" rtl="0" fontAlgn="auto" hangingPunct="1">
              <a:lnSpc>
                <a:spcPct val="100000"/>
              </a:lnSpc>
              <a:spcBef>
                <a:spcPts val="800"/>
              </a:spcBef>
              <a:spcAft>
                <a:spcPts val="0"/>
              </a:spcAft>
              <a:buClr>
                <a:srgbClr val="ED6B31"/>
              </a:buClr>
              <a:buSzPct val="100000"/>
              <a:buFont typeface="Arial" pitchFamily="34"/>
              <a:buChar char="•"/>
              <a:tabLst/>
              <a:defRPr lang="en-US" sz="1400" b="0" i="0" u="none" strike="noStrike" kern="1200" cap="none" spc="0" baseline="0">
                <a:solidFill>
                  <a:srgbClr val="3D413D"/>
                </a:solidFill>
                <a:uFillTx/>
                <a:latin typeface="Franklin Gothic Book"/>
              </a:defRPr>
            </a:lvl3pPr>
            <a:lvl4pPr marL="0" marR="0" lvl="3" indent="0" algn="l" defTabSz="1219142" rtl="0" fontAlgn="auto" hangingPunct="1">
              <a:lnSpc>
                <a:spcPct val="100000"/>
              </a:lnSpc>
              <a:spcBef>
                <a:spcPts val="1600"/>
              </a:spcBef>
              <a:spcAft>
                <a:spcPts val="0"/>
              </a:spcAft>
              <a:buNone/>
              <a:tabLst/>
              <a:defRPr lang="en-US" sz="2000" b="0" i="0" u="none" strike="noStrike" kern="1200" cap="none" spc="0" baseline="0">
                <a:solidFill>
                  <a:srgbClr val="3D413D"/>
                </a:solidFill>
                <a:uFillTx/>
                <a:latin typeface="Franklin Gothic Book"/>
              </a:defRPr>
            </a:lvl4pPr>
            <a:lvl5pPr marL="0" marR="0" lvl="4" indent="0" algn="l" defTabSz="1219142" rtl="0" fontAlgn="auto" hangingPunct="1">
              <a:lnSpc>
                <a:spcPct val="100000"/>
              </a:lnSpc>
              <a:spcBef>
                <a:spcPts val="1600"/>
              </a:spcBef>
              <a:spcAft>
                <a:spcPts val="0"/>
              </a:spcAft>
              <a:buNone/>
              <a:tabLst/>
              <a:defRPr lang="en-US" sz="2000" b="0" i="0" u="none" strike="noStrike" kern="1200" cap="none" spc="0" baseline="0">
                <a:solidFill>
                  <a:srgbClr val="3D413D"/>
                </a:solidFill>
                <a:uFillTx/>
                <a:latin typeface="Franklin Gothic Boo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000" kern="0" dirty="0">
                <a:solidFill>
                  <a:schemeClr val="accent2"/>
                </a:solidFill>
                <a:latin typeface="Montserrat ExtraBold" panose="00000900000000000000" pitchFamily="2" charset="0"/>
                <a:cs typeface="Poppins SemiBold" panose="00000700000000000000" pitchFamily="2" charset="0"/>
              </a:rPr>
              <a:t>ADV</a:t>
            </a:r>
          </a:p>
        </p:txBody>
      </p:sp>
      <p:sp>
        <p:nvSpPr>
          <p:cNvPr id="13" name="Arrow: Chevron 12">
            <a:extLst>
              <a:ext uri="{FF2B5EF4-FFF2-40B4-BE49-F238E27FC236}">
                <a16:creationId xmlns:a16="http://schemas.microsoft.com/office/drawing/2014/main" id="{97AE76BA-46B9-FF35-92FF-AFF806B380EF}"/>
              </a:ext>
            </a:extLst>
          </p:cNvPr>
          <p:cNvSpPr/>
          <p:nvPr/>
        </p:nvSpPr>
        <p:spPr>
          <a:xfrm>
            <a:off x="8718620" y="3095424"/>
            <a:ext cx="73891" cy="158611"/>
          </a:xfrm>
          <a:prstGeom prst="chevron">
            <a:avLst/>
          </a:prstGeom>
          <a:solidFill>
            <a:srgbClr val="7282F9"/>
          </a:solidFill>
          <a:ln>
            <a:solidFill>
              <a:srgbClr val="7282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4" name="Text Placeholder 4">
            <a:extLst>
              <a:ext uri="{FF2B5EF4-FFF2-40B4-BE49-F238E27FC236}">
                <a16:creationId xmlns:a16="http://schemas.microsoft.com/office/drawing/2014/main" id="{73019E47-B6C9-E576-214C-777355A77798}"/>
              </a:ext>
            </a:extLst>
          </p:cNvPr>
          <p:cNvSpPr txBox="1">
            <a:spLocks/>
          </p:cNvSpPr>
          <p:nvPr/>
        </p:nvSpPr>
        <p:spPr>
          <a:xfrm>
            <a:off x="8763094" y="2996057"/>
            <a:ext cx="1029654" cy="402563"/>
          </a:xfrm>
          <a:prstGeom prst="rect">
            <a:avLst/>
          </a:prstGeom>
        </p:spPr>
        <p:txBody>
          <a:bodyPr/>
          <a:lstStyle>
            <a:lvl1pPr marL="167993" marR="0" lvl="0" indent="-167993" algn="l" defTabSz="1219142" rtl="0" fontAlgn="auto" hangingPunct="1">
              <a:lnSpc>
                <a:spcPct val="100000"/>
              </a:lnSpc>
              <a:spcBef>
                <a:spcPts val="1200"/>
              </a:spcBef>
              <a:spcAft>
                <a:spcPts val="0"/>
              </a:spcAft>
              <a:buClr>
                <a:srgbClr val="ED6B31"/>
              </a:buClr>
              <a:buSzPct val="100000"/>
              <a:buFont typeface="Arial" pitchFamily="34"/>
              <a:buChar char="•"/>
              <a:tabLst/>
              <a:defRPr lang="en-US" sz="1800" b="0" i="0" u="none" strike="noStrike" kern="1200" cap="none" spc="0" baseline="0">
                <a:solidFill>
                  <a:srgbClr val="3D413D"/>
                </a:solidFill>
                <a:uFillTx/>
                <a:latin typeface="Franklin Gothic Book"/>
              </a:defRPr>
            </a:lvl1pPr>
            <a:lvl2pPr marL="719961" marR="0" lvl="1" indent="-167993" algn="l" defTabSz="1219142" rtl="0" fontAlgn="auto" hangingPunct="1">
              <a:lnSpc>
                <a:spcPct val="100000"/>
              </a:lnSpc>
              <a:spcBef>
                <a:spcPts val="800"/>
              </a:spcBef>
              <a:spcAft>
                <a:spcPts val="0"/>
              </a:spcAft>
              <a:buClr>
                <a:srgbClr val="ED6B31"/>
              </a:buClr>
              <a:buSzPct val="100000"/>
              <a:buFont typeface="Arial" pitchFamily="34"/>
              <a:buChar char="•"/>
              <a:tabLst/>
              <a:defRPr lang="en-US" sz="1600" b="0" i="0" u="none" strike="noStrike" kern="1200" cap="none" spc="0" baseline="0">
                <a:solidFill>
                  <a:srgbClr val="3D413D"/>
                </a:solidFill>
                <a:uFillTx/>
                <a:latin typeface="Franklin Gothic Book"/>
              </a:defRPr>
            </a:lvl2pPr>
            <a:lvl3pPr marL="1199939" marR="0" lvl="2" indent="-167993" algn="l" defTabSz="1219142" rtl="0" fontAlgn="auto" hangingPunct="1">
              <a:lnSpc>
                <a:spcPct val="100000"/>
              </a:lnSpc>
              <a:spcBef>
                <a:spcPts val="800"/>
              </a:spcBef>
              <a:spcAft>
                <a:spcPts val="0"/>
              </a:spcAft>
              <a:buClr>
                <a:srgbClr val="ED6B31"/>
              </a:buClr>
              <a:buSzPct val="100000"/>
              <a:buFont typeface="Arial" pitchFamily="34"/>
              <a:buChar char="•"/>
              <a:tabLst/>
              <a:defRPr lang="en-US" sz="1400" b="0" i="0" u="none" strike="noStrike" kern="1200" cap="none" spc="0" baseline="0">
                <a:solidFill>
                  <a:srgbClr val="3D413D"/>
                </a:solidFill>
                <a:uFillTx/>
                <a:latin typeface="Franklin Gothic Book"/>
              </a:defRPr>
            </a:lvl3pPr>
            <a:lvl4pPr marL="0" marR="0" lvl="3" indent="0" algn="l" defTabSz="1219142" rtl="0" fontAlgn="auto" hangingPunct="1">
              <a:lnSpc>
                <a:spcPct val="100000"/>
              </a:lnSpc>
              <a:spcBef>
                <a:spcPts val="1600"/>
              </a:spcBef>
              <a:spcAft>
                <a:spcPts val="0"/>
              </a:spcAft>
              <a:buNone/>
              <a:tabLst/>
              <a:defRPr lang="en-US" sz="2000" b="0" i="0" u="none" strike="noStrike" kern="1200" cap="none" spc="0" baseline="0">
                <a:solidFill>
                  <a:srgbClr val="3D413D"/>
                </a:solidFill>
                <a:uFillTx/>
                <a:latin typeface="Franklin Gothic Book"/>
              </a:defRPr>
            </a:lvl4pPr>
            <a:lvl5pPr marL="0" marR="0" lvl="4" indent="0" algn="l" defTabSz="1219142" rtl="0" fontAlgn="auto" hangingPunct="1">
              <a:lnSpc>
                <a:spcPct val="100000"/>
              </a:lnSpc>
              <a:spcBef>
                <a:spcPts val="1600"/>
              </a:spcBef>
              <a:spcAft>
                <a:spcPts val="0"/>
              </a:spcAft>
              <a:buNone/>
              <a:tabLst/>
              <a:defRPr lang="en-US" sz="2000" b="0" i="0" u="none" strike="noStrike" kern="1200" cap="none" spc="0" baseline="0">
                <a:solidFill>
                  <a:srgbClr val="3D413D"/>
                </a:solidFill>
                <a:uFillTx/>
                <a:latin typeface="Franklin Gothic Boo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400" kern="0" dirty="0">
                <a:solidFill>
                  <a:schemeClr val="accent1"/>
                </a:solidFill>
                <a:latin typeface="Montserrat ExtraBold" panose="00000900000000000000" pitchFamily="2" charset="0"/>
                <a:cs typeface="Poppins SemiBold" panose="00000700000000000000" pitchFamily="2" charset="0"/>
              </a:rPr>
              <a:t>+0,9%</a:t>
            </a:r>
          </a:p>
        </p:txBody>
      </p:sp>
      <p:sp>
        <p:nvSpPr>
          <p:cNvPr id="15" name="Text Placeholder 4">
            <a:extLst>
              <a:ext uri="{FF2B5EF4-FFF2-40B4-BE49-F238E27FC236}">
                <a16:creationId xmlns:a16="http://schemas.microsoft.com/office/drawing/2014/main" id="{7E88BD0D-F3FD-5FFE-385F-1BC4FC14DFDF}"/>
              </a:ext>
            </a:extLst>
          </p:cNvPr>
          <p:cNvSpPr txBox="1">
            <a:spLocks/>
          </p:cNvSpPr>
          <p:nvPr/>
        </p:nvSpPr>
        <p:spPr>
          <a:xfrm>
            <a:off x="8727301" y="1994713"/>
            <a:ext cx="1029654" cy="402563"/>
          </a:xfrm>
          <a:prstGeom prst="rect">
            <a:avLst/>
          </a:prstGeom>
        </p:spPr>
        <p:txBody>
          <a:bodyPr/>
          <a:lstStyle>
            <a:lvl1pPr marL="167993" marR="0" lvl="0" indent="-167993" algn="l" defTabSz="1219142" rtl="0" fontAlgn="auto" hangingPunct="1">
              <a:lnSpc>
                <a:spcPct val="100000"/>
              </a:lnSpc>
              <a:spcBef>
                <a:spcPts val="1200"/>
              </a:spcBef>
              <a:spcAft>
                <a:spcPts val="0"/>
              </a:spcAft>
              <a:buClr>
                <a:srgbClr val="ED6B31"/>
              </a:buClr>
              <a:buSzPct val="100000"/>
              <a:buFont typeface="Arial" pitchFamily="34"/>
              <a:buChar char="•"/>
              <a:tabLst/>
              <a:defRPr lang="en-US" sz="1800" b="0" i="0" u="none" strike="noStrike" kern="1200" cap="none" spc="0" baseline="0">
                <a:solidFill>
                  <a:srgbClr val="3D413D"/>
                </a:solidFill>
                <a:uFillTx/>
                <a:latin typeface="Franklin Gothic Book"/>
              </a:defRPr>
            </a:lvl1pPr>
            <a:lvl2pPr marL="719961" marR="0" lvl="1" indent="-167993" algn="l" defTabSz="1219142" rtl="0" fontAlgn="auto" hangingPunct="1">
              <a:lnSpc>
                <a:spcPct val="100000"/>
              </a:lnSpc>
              <a:spcBef>
                <a:spcPts val="800"/>
              </a:spcBef>
              <a:spcAft>
                <a:spcPts val="0"/>
              </a:spcAft>
              <a:buClr>
                <a:srgbClr val="ED6B31"/>
              </a:buClr>
              <a:buSzPct val="100000"/>
              <a:buFont typeface="Arial" pitchFamily="34"/>
              <a:buChar char="•"/>
              <a:tabLst/>
              <a:defRPr lang="en-US" sz="1600" b="0" i="0" u="none" strike="noStrike" kern="1200" cap="none" spc="0" baseline="0">
                <a:solidFill>
                  <a:srgbClr val="3D413D"/>
                </a:solidFill>
                <a:uFillTx/>
                <a:latin typeface="Franklin Gothic Book"/>
              </a:defRPr>
            </a:lvl2pPr>
            <a:lvl3pPr marL="1199939" marR="0" lvl="2" indent="-167993" algn="l" defTabSz="1219142" rtl="0" fontAlgn="auto" hangingPunct="1">
              <a:lnSpc>
                <a:spcPct val="100000"/>
              </a:lnSpc>
              <a:spcBef>
                <a:spcPts val="800"/>
              </a:spcBef>
              <a:spcAft>
                <a:spcPts val="0"/>
              </a:spcAft>
              <a:buClr>
                <a:srgbClr val="ED6B31"/>
              </a:buClr>
              <a:buSzPct val="100000"/>
              <a:buFont typeface="Arial" pitchFamily="34"/>
              <a:buChar char="•"/>
              <a:tabLst/>
              <a:defRPr lang="en-US" sz="1400" b="0" i="0" u="none" strike="noStrike" kern="1200" cap="none" spc="0" baseline="0">
                <a:solidFill>
                  <a:srgbClr val="3D413D"/>
                </a:solidFill>
                <a:uFillTx/>
                <a:latin typeface="Franklin Gothic Book"/>
              </a:defRPr>
            </a:lvl3pPr>
            <a:lvl4pPr marL="0" marR="0" lvl="3" indent="0" algn="l" defTabSz="1219142" rtl="0" fontAlgn="auto" hangingPunct="1">
              <a:lnSpc>
                <a:spcPct val="100000"/>
              </a:lnSpc>
              <a:spcBef>
                <a:spcPts val="1600"/>
              </a:spcBef>
              <a:spcAft>
                <a:spcPts val="0"/>
              </a:spcAft>
              <a:buNone/>
              <a:tabLst/>
              <a:defRPr lang="en-US" sz="2000" b="0" i="0" u="none" strike="noStrike" kern="1200" cap="none" spc="0" baseline="0">
                <a:solidFill>
                  <a:srgbClr val="3D413D"/>
                </a:solidFill>
                <a:uFillTx/>
                <a:latin typeface="Franklin Gothic Book"/>
              </a:defRPr>
            </a:lvl4pPr>
            <a:lvl5pPr marL="0" marR="0" lvl="4" indent="0" algn="l" defTabSz="1219142" rtl="0" fontAlgn="auto" hangingPunct="1">
              <a:lnSpc>
                <a:spcPct val="100000"/>
              </a:lnSpc>
              <a:spcBef>
                <a:spcPts val="1600"/>
              </a:spcBef>
              <a:spcAft>
                <a:spcPts val="0"/>
              </a:spcAft>
              <a:buNone/>
              <a:tabLst/>
              <a:defRPr lang="en-US" sz="2000" b="0" i="0" u="none" strike="noStrike" kern="1200" cap="none" spc="0" baseline="0">
                <a:solidFill>
                  <a:srgbClr val="3D413D"/>
                </a:solidFill>
                <a:uFillTx/>
                <a:latin typeface="Franklin Gothic Boo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400" kern="0" dirty="0">
                <a:solidFill>
                  <a:schemeClr val="accent2"/>
                </a:solidFill>
                <a:latin typeface="Montserrat ExtraBold" panose="00000900000000000000" pitchFamily="2" charset="0"/>
                <a:cs typeface="Poppins SemiBold" panose="00000700000000000000" pitchFamily="2" charset="0"/>
              </a:rPr>
              <a:t>+4,0%</a:t>
            </a:r>
          </a:p>
        </p:txBody>
      </p:sp>
      <p:sp>
        <p:nvSpPr>
          <p:cNvPr id="16" name="Arrow: Chevron 15">
            <a:extLst>
              <a:ext uri="{FF2B5EF4-FFF2-40B4-BE49-F238E27FC236}">
                <a16:creationId xmlns:a16="http://schemas.microsoft.com/office/drawing/2014/main" id="{47D91C66-FDBA-9F9E-C81B-4B2F9C57BD29}"/>
              </a:ext>
            </a:extLst>
          </p:cNvPr>
          <p:cNvSpPr/>
          <p:nvPr/>
        </p:nvSpPr>
        <p:spPr>
          <a:xfrm>
            <a:off x="8705151" y="2106117"/>
            <a:ext cx="73891" cy="158611"/>
          </a:xfrm>
          <a:prstGeom prst="chevron">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7" name="Arrow: Chevron 16">
            <a:extLst>
              <a:ext uri="{FF2B5EF4-FFF2-40B4-BE49-F238E27FC236}">
                <a16:creationId xmlns:a16="http://schemas.microsoft.com/office/drawing/2014/main" id="{250E2892-AC7A-6A73-B0D3-4FD7DF20B401}"/>
              </a:ext>
            </a:extLst>
          </p:cNvPr>
          <p:cNvSpPr/>
          <p:nvPr/>
        </p:nvSpPr>
        <p:spPr>
          <a:xfrm rot="10800000">
            <a:off x="1102536" y="3254984"/>
            <a:ext cx="73891" cy="158611"/>
          </a:xfrm>
          <a:prstGeom prst="chevron">
            <a:avLst/>
          </a:prstGeom>
          <a:solidFill>
            <a:srgbClr val="7282F9"/>
          </a:solidFill>
          <a:ln>
            <a:solidFill>
              <a:srgbClr val="7282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8" name="Arrow: Chevron 17">
            <a:extLst>
              <a:ext uri="{FF2B5EF4-FFF2-40B4-BE49-F238E27FC236}">
                <a16:creationId xmlns:a16="http://schemas.microsoft.com/office/drawing/2014/main" id="{D09DECF9-DA03-1908-C68F-F0937BE332EC}"/>
              </a:ext>
            </a:extLst>
          </p:cNvPr>
          <p:cNvSpPr/>
          <p:nvPr/>
        </p:nvSpPr>
        <p:spPr>
          <a:xfrm rot="10800000">
            <a:off x="1096737" y="3197339"/>
            <a:ext cx="73891" cy="158611"/>
          </a:xfrm>
          <a:prstGeom prst="chevron">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9" name="Text Placeholder 4">
            <a:extLst>
              <a:ext uri="{FF2B5EF4-FFF2-40B4-BE49-F238E27FC236}">
                <a16:creationId xmlns:a16="http://schemas.microsoft.com/office/drawing/2014/main" id="{B4E2DCAC-A559-78BD-74F9-318595821A2A}"/>
              </a:ext>
            </a:extLst>
          </p:cNvPr>
          <p:cNvSpPr txBox="1">
            <a:spLocks/>
          </p:cNvSpPr>
          <p:nvPr/>
        </p:nvSpPr>
        <p:spPr>
          <a:xfrm>
            <a:off x="139245" y="3052754"/>
            <a:ext cx="1029654" cy="402563"/>
          </a:xfrm>
          <a:prstGeom prst="rect">
            <a:avLst/>
          </a:prstGeom>
        </p:spPr>
        <p:txBody>
          <a:bodyPr/>
          <a:lstStyle>
            <a:lvl1pPr marL="167993" marR="0" lvl="0" indent="-167993" algn="l" defTabSz="1219142" rtl="0" fontAlgn="auto" hangingPunct="1">
              <a:lnSpc>
                <a:spcPct val="100000"/>
              </a:lnSpc>
              <a:spcBef>
                <a:spcPts val="1200"/>
              </a:spcBef>
              <a:spcAft>
                <a:spcPts val="0"/>
              </a:spcAft>
              <a:buClr>
                <a:srgbClr val="ED6B31"/>
              </a:buClr>
              <a:buSzPct val="100000"/>
              <a:buFont typeface="Arial" pitchFamily="34"/>
              <a:buChar char="•"/>
              <a:tabLst/>
              <a:defRPr lang="en-US" sz="1800" b="0" i="0" u="none" strike="noStrike" kern="1200" cap="none" spc="0" baseline="0">
                <a:solidFill>
                  <a:srgbClr val="3D413D"/>
                </a:solidFill>
                <a:uFillTx/>
                <a:latin typeface="Franklin Gothic Book"/>
              </a:defRPr>
            </a:lvl1pPr>
            <a:lvl2pPr marL="719961" marR="0" lvl="1" indent="-167993" algn="l" defTabSz="1219142" rtl="0" fontAlgn="auto" hangingPunct="1">
              <a:lnSpc>
                <a:spcPct val="100000"/>
              </a:lnSpc>
              <a:spcBef>
                <a:spcPts val="800"/>
              </a:spcBef>
              <a:spcAft>
                <a:spcPts val="0"/>
              </a:spcAft>
              <a:buClr>
                <a:srgbClr val="ED6B31"/>
              </a:buClr>
              <a:buSzPct val="100000"/>
              <a:buFont typeface="Arial" pitchFamily="34"/>
              <a:buChar char="•"/>
              <a:tabLst/>
              <a:defRPr lang="en-US" sz="1600" b="0" i="0" u="none" strike="noStrike" kern="1200" cap="none" spc="0" baseline="0">
                <a:solidFill>
                  <a:srgbClr val="3D413D"/>
                </a:solidFill>
                <a:uFillTx/>
                <a:latin typeface="Franklin Gothic Book"/>
              </a:defRPr>
            </a:lvl2pPr>
            <a:lvl3pPr marL="1199939" marR="0" lvl="2" indent="-167993" algn="l" defTabSz="1219142" rtl="0" fontAlgn="auto" hangingPunct="1">
              <a:lnSpc>
                <a:spcPct val="100000"/>
              </a:lnSpc>
              <a:spcBef>
                <a:spcPts val="800"/>
              </a:spcBef>
              <a:spcAft>
                <a:spcPts val="0"/>
              </a:spcAft>
              <a:buClr>
                <a:srgbClr val="ED6B31"/>
              </a:buClr>
              <a:buSzPct val="100000"/>
              <a:buFont typeface="Arial" pitchFamily="34"/>
              <a:buChar char="•"/>
              <a:tabLst/>
              <a:defRPr lang="en-US" sz="1400" b="0" i="0" u="none" strike="noStrike" kern="1200" cap="none" spc="0" baseline="0">
                <a:solidFill>
                  <a:srgbClr val="3D413D"/>
                </a:solidFill>
                <a:uFillTx/>
                <a:latin typeface="Franklin Gothic Book"/>
              </a:defRPr>
            </a:lvl3pPr>
            <a:lvl4pPr marL="0" marR="0" lvl="3" indent="0" algn="l" defTabSz="1219142" rtl="0" fontAlgn="auto" hangingPunct="1">
              <a:lnSpc>
                <a:spcPct val="100000"/>
              </a:lnSpc>
              <a:spcBef>
                <a:spcPts val="1600"/>
              </a:spcBef>
              <a:spcAft>
                <a:spcPts val="0"/>
              </a:spcAft>
              <a:buNone/>
              <a:tabLst/>
              <a:defRPr lang="en-US" sz="2000" b="0" i="0" u="none" strike="noStrike" kern="1200" cap="none" spc="0" baseline="0">
                <a:solidFill>
                  <a:srgbClr val="3D413D"/>
                </a:solidFill>
                <a:uFillTx/>
                <a:latin typeface="Franklin Gothic Book"/>
              </a:defRPr>
            </a:lvl4pPr>
            <a:lvl5pPr marL="0" marR="0" lvl="4" indent="0" algn="l" defTabSz="1219142" rtl="0" fontAlgn="auto" hangingPunct="1">
              <a:lnSpc>
                <a:spcPct val="100000"/>
              </a:lnSpc>
              <a:spcBef>
                <a:spcPts val="1600"/>
              </a:spcBef>
              <a:spcAft>
                <a:spcPts val="0"/>
              </a:spcAft>
              <a:buNone/>
              <a:tabLst/>
              <a:defRPr lang="en-US" sz="2000" b="0" i="0" u="none" strike="noStrike" kern="1200" cap="none" spc="0" baseline="0">
                <a:solidFill>
                  <a:srgbClr val="3D413D"/>
                </a:solidFill>
                <a:uFillTx/>
                <a:latin typeface="Franklin Gothic Boo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it-IT" sz="1400" kern="0" dirty="0">
                <a:solidFill>
                  <a:schemeClr val="tx1"/>
                </a:solidFill>
                <a:latin typeface="Montserrat ExtraBold" panose="00000900000000000000" pitchFamily="2" charset="0"/>
                <a:cs typeface="Poppins SemiBold" panose="00000700000000000000" pitchFamily="2" charset="0"/>
              </a:rPr>
              <a:t>+0,3%</a:t>
            </a:r>
          </a:p>
        </p:txBody>
      </p:sp>
      <p:sp>
        <p:nvSpPr>
          <p:cNvPr id="20" name="Text Placeholder 4">
            <a:extLst>
              <a:ext uri="{FF2B5EF4-FFF2-40B4-BE49-F238E27FC236}">
                <a16:creationId xmlns:a16="http://schemas.microsoft.com/office/drawing/2014/main" id="{18BF7E80-4C16-1B4E-9361-04F130091BF2}"/>
              </a:ext>
            </a:extLst>
          </p:cNvPr>
          <p:cNvSpPr txBox="1">
            <a:spLocks/>
          </p:cNvSpPr>
          <p:nvPr/>
        </p:nvSpPr>
        <p:spPr>
          <a:xfrm>
            <a:off x="139245" y="3254035"/>
            <a:ext cx="1029654" cy="402563"/>
          </a:xfrm>
          <a:prstGeom prst="rect">
            <a:avLst/>
          </a:prstGeom>
        </p:spPr>
        <p:txBody>
          <a:bodyPr/>
          <a:lstStyle>
            <a:lvl1pPr marL="167993" marR="0" lvl="0" indent="-167993" algn="l" defTabSz="1219142" rtl="0" fontAlgn="auto" hangingPunct="1">
              <a:lnSpc>
                <a:spcPct val="100000"/>
              </a:lnSpc>
              <a:spcBef>
                <a:spcPts val="1200"/>
              </a:spcBef>
              <a:spcAft>
                <a:spcPts val="0"/>
              </a:spcAft>
              <a:buClr>
                <a:srgbClr val="ED6B31"/>
              </a:buClr>
              <a:buSzPct val="100000"/>
              <a:buFont typeface="Arial" pitchFamily="34"/>
              <a:buChar char="•"/>
              <a:tabLst/>
              <a:defRPr lang="en-US" sz="1800" b="0" i="0" u="none" strike="noStrike" kern="1200" cap="none" spc="0" baseline="0">
                <a:solidFill>
                  <a:srgbClr val="3D413D"/>
                </a:solidFill>
                <a:uFillTx/>
                <a:latin typeface="Franklin Gothic Book"/>
              </a:defRPr>
            </a:lvl1pPr>
            <a:lvl2pPr marL="719961" marR="0" lvl="1" indent="-167993" algn="l" defTabSz="1219142" rtl="0" fontAlgn="auto" hangingPunct="1">
              <a:lnSpc>
                <a:spcPct val="100000"/>
              </a:lnSpc>
              <a:spcBef>
                <a:spcPts val="800"/>
              </a:spcBef>
              <a:spcAft>
                <a:spcPts val="0"/>
              </a:spcAft>
              <a:buClr>
                <a:srgbClr val="ED6B31"/>
              </a:buClr>
              <a:buSzPct val="100000"/>
              <a:buFont typeface="Arial" pitchFamily="34"/>
              <a:buChar char="•"/>
              <a:tabLst/>
              <a:defRPr lang="en-US" sz="1600" b="0" i="0" u="none" strike="noStrike" kern="1200" cap="none" spc="0" baseline="0">
                <a:solidFill>
                  <a:srgbClr val="3D413D"/>
                </a:solidFill>
                <a:uFillTx/>
                <a:latin typeface="Franklin Gothic Book"/>
              </a:defRPr>
            </a:lvl2pPr>
            <a:lvl3pPr marL="1199939" marR="0" lvl="2" indent="-167993" algn="l" defTabSz="1219142" rtl="0" fontAlgn="auto" hangingPunct="1">
              <a:lnSpc>
                <a:spcPct val="100000"/>
              </a:lnSpc>
              <a:spcBef>
                <a:spcPts val="800"/>
              </a:spcBef>
              <a:spcAft>
                <a:spcPts val="0"/>
              </a:spcAft>
              <a:buClr>
                <a:srgbClr val="ED6B31"/>
              </a:buClr>
              <a:buSzPct val="100000"/>
              <a:buFont typeface="Arial" pitchFamily="34"/>
              <a:buChar char="•"/>
              <a:tabLst/>
              <a:defRPr lang="en-US" sz="1400" b="0" i="0" u="none" strike="noStrike" kern="1200" cap="none" spc="0" baseline="0">
                <a:solidFill>
                  <a:srgbClr val="3D413D"/>
                </a:solidFill>
                <a:uFillTx/>
                <a:latin typeface="Franklin Gothic Book"/>
              </a:defRPr>
            </a:lvl3pPr>
            <a:lvl4pPr marL="0" marR="0" lvl="3" indent="0" algn="l" defTabSz="1219142" rtl="0" fontAlgn="auto" hangingPunct="1">
              <a:lnSpc>
                <a:spcPct val="100000"/>
              </a:lnSpc>
              <a:spcBef>
                <a:spcPts val="1600"/>
              </a:spcBef>
              <a:spcAft>
                <a:spcPts val="0"/>
              </a:spcAft>
              <a:buNone/>
              <a:tabLst/>
              <a:defRPr lang="en-US" sz="2000" b="0" i="0" u="none" strike="noStrike" kern="1200" cap="none" spc="0" baseline="0">
                <a:solidFill>
                  <a:srgbClr val="3D413D"/>
                </a:solidFill>
                <a:uFillTx/>
                <a:latin typeface="Franklin Gothic Book"/>
              </a:defRPr>
            </a:lvl4pPr>
            <a:lvl5pPr marL="0" marR="0" lvl="4" indent="0" algn="l" defTabSz="1219142" rtl="0" fontAlgn="auto" hangingPunct="1">
              <a:lnSpc>
                <a:spcPct val="100000"/>
              </a:lnSpc>
              <a:spcBef>
                <a:spcPts val="1600"/>
              </a:spcBef>
              <a:spcAft>
                <a:spcPts val="0"/>
              </a:spcAft>
              <a:buNone/>
              <a:tabLst/>
              <a:defRPr lang="en-US" sz="2000" b="0" i="0" u="none" strike="noStrike" kern="1200" cap="none" spc="0" baseline="0">
                <a:solidFill>
                  <a:srgbClr val="3D413D"/>
                </a:solidFill>
                <a:uFillTx/>
                <a:latin typeface="Franklin Gothic Boo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it-IT" sz="1400" kern="0" dirty="0">
                <a:solidFill>
                  <a:schemeClr val="tx1"/>
                </a:solidFill>
                <a:latin typeface="Montserrat ExtraBold" panose="00000900000000000000" pitchFamily="2" charset="0"/>
                <a:cs typeface="Poppins SemiBold" panose="00000700000000000000" pitchFamily="2" charset="0"/>
              </a:rPr>
              <a:t>-1,0%</a:t>
            </a:r>
          </a:p>
        </p:txBody>
      </p:sp>
      <p:sp>
        <p:nvSpPr>
          <p:cNvPr id="21" name="TextBox 20">
            <a:extLst>
              <a:ext uri="{FF2B5EF4-FFF2-40B4-BE49-F238E27FC236}">
                <a16:creationId xmlns:a16="http://schemas.microsoft.com/office/drawing/2014/main" id="{BC9F414C-A5A1-4135-52A5-4345FA538239}"/>
              </a:ext>
            </a:extLst>
          </p:cNvPr>
          <p:cNvSpPr txBox="1"/>
          <p:nvPr/>
        </p:nvSpPr>
        <p:spPr>
          <a:xfrm>
            <a:off x="1099823" y="4882123"/>
            <a:ext cx="2287308" cy="401021"/>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it-IT" sz="1100" dirty="0">
                <a:latin typeface="Montserrat Medium" panose="00000600000000000000" pitchFamily="2" charset="0"/>
                <a:cs typeface="Poppins" panose="00000500000000000000" pitchFamily="2" charset="0"/>
                <a:sym typeface="Arial"/>
              </a:rPr>
              <a:t>2008-2013: crisi finanziaria dopo </a:t>
            </a:r>
            <a:r>
              <a:rPr lang="en-AU" sz="1100" dirty="0">
                <a:latin typeface="Montserrat Medium" panose="00000600000000000000" pitchFamily="2" charset="0"/>
                <a:cs typeface="Poppins" panose="00000500000000000000" pitchFamily="2" charset="0"/>
                <a:sym typeface="Arial"/>
              </a:rPr>
              <a:t>il crack Lehman Brothers</a:t>
            </a:r>
          </a:p>
        </p:txBody>
      </p:sp>
      <p:sp>
        <p:nvSpPr>
          <p:cNvPr id="22" name="TextBox 21">
            <a:extLst>
              <a:ext uri="{FF2B5EF4-FFF2-40B4-BE49-F238E27FC236}">
                <a16:creationId xmlns:a16="http://schemas.microsoft.com/office/drawing/2014/main" id="{F9D74D6B-69A3-605A-B2DD-32693A1C7FA3}"/>
              </a:ext>
            </a:extLst>
          </p:cNvPr>
          <p:cNvSpPr txBox="1"/>
          <p:nvPr/>
        </p:nvSpPr>
        <p:spPr>
          <a:xfrm>
            <a:off x="7039882" y="4338914"/>
            <a:ext cx="856614" cy="401021"/>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it-IT" sz="1400" b="0" i="0" u="none" strike="noStrike" kern="0" cap="none" spc="0" normalizeH="0" baseline="0" noProof="0" dirty="0">
                <a:ln>
                  <a:noFill/>
                </a:ln>
                <a:effectLst/>
                <a:uLnTx/>
                <a:uFillTx/>
                <a:latin typeface="Franklin Gothic Book" panose="020B0503020102020204" pitchFamily="34" charset="0"/>
                <a:sym typeface="Arial"/>
              </a:rPr>
              <a:t> </a:t>
            </a:r>
            <a:r>
              <a:rPr lang="it-IT" sz="1100" dirty="0">
                <a:latin typeface="Montserrat Medium" panose="00000600000000000000" pitchFamily="2" charset="0"/>
                <a:cs typeface="Poppins" panose="00000500000000000000" pitchFamily="2" charset="0"/>
                <a:sym typeface="Arial"/>
              </a:rPr>
              <a:t>Covid</a:t>
            </a:r>
          </a:p>
        </p:txBody>
      </p:sp>
      <p:sp>
        <p:nvSpPr>
          <p:cNvPr id="4" name="TextBox 3">
            <a:extLst>
              <a:ext uri="{FF2B5EF4-FFF2-40B4-BE49-F238E27FC236}">
                <a16:creationId xmlns:a16="http://schemas.microsoft.com/office/drawing/2014/main" id="{BF97D2A9-7F39-AF60-8FD8-370180384518}"/>
              </a:ext>
            </a:extLst>
          </p:cNvPr>
          <p:cNvSpPr txBox="1"/>
          <p:nvPr/>
        </p:nvSpPr>
        <p:spPr>
          <a:xfrm>
            <a:off x="618317" y="1383957"/>
            <a:ext cx="76519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0A2756"/>
                </a:solidFill>
                <a:effectLst/>
                <a:uLnTx/>
                <a:uFillTx/>
                <a:latin typeface="Poppins Regular"/>
                <a:ea typeface="+mn-ea"/>
                <a:cs typeface="+mn-cs"/>
              </a:rPr>
              <a:t>%var. </a:t>
            </a:r>
            <a:r>
              <a:rPr kumimoji="0" lang="it-IT" sz="900" b="0" i="0" u="none" strike="noStrike" kern="1200" cap="none" spc="0" normalizeH="0" baseline="0" noProof="0" dirty="0" err="1">
                <a:ln>
                  <a:noFill/>
                </a:ln>
                <a:solidFill>
                  <a:srgbClr val="0A2756"/>
                </a:solidFill>
                <a:effectLst/>
                <a:uLnTx/>
                <a:uFillTx/>
                <a:latin typeface="Poppins Regular"/>
                <a:ea typeface="+mn-ea"/>
                <a:cs typeface="+mn-cs"/>
              </a:rPr>
              <a:t>YoY</a:t>
            </a:r>
            <a:endParaRPr kumimoji="0" lang="it-IT" sz="900" b="0" i="0" u="none" strike="noStrike" kern="1200" cap="none" spc="0" normalizeH="0" baseline="0" noProof="0" dirty="0">
              <a:ln>
                <a:noFill/>
              </a:ln>
              <a:solidFill>
                <a:srgbClr val="0A2756"/>
              </a:solidFill>
              <a:effectLst/>
              <a:uLnTx/>
              <a:uFillTx/>
              <a:latin typeface="Poppins Regular"/>
              <a:ea typeface="+mn-ea"/>
              <a:cs typeface="+mn-cs"/>
            </a:endParaRPr>
          </a:p>
        </p:txBody>
      </p:sp>
    </p:spTree>
    <p:extLst>
      <p:ext uri="{BB962C8B-B14F-4D97-AF65-F5344CB8AC3E}">
        <p14:creationId xmlns:p14="http://schemas.microsoft.com/office/powerpoint/2010/main" val="3894128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C44B4FE-7386-F344-BD6D-469922755D66}"/>
              </a:ext>
            </a:extLst>
          </p:cNvPr>
          <p:cNvSpPr txBox="1"/>
          <p:nvPr/>
        </p:nvSpPr>
        <p:spPr>
          <a:xfrm>
            <a:off x="465874" y="469556"/>
            <a:ext cx="970119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prstClr val="black"/>
                </a:solidFill>
                <a:effectLst/>
                <a:uLnTx/>
                <a:uFillTx/>
                <a:latin typeface="Montserrat" pitchFamily="2" charset="77"/>
                <a:ea typeface="+mn-ea"/>
                <a:cs typeface="+mn-cs"/>
              </a:rPr>
              <a:t>Il 2024 è all’insegna degli eventi e tante novità e conferme</a:t>
            </a:r>
          </a:p>
        </p:txBody>
      </p:sp>
      <p:sp>
        <p:nvSpPr>
          <p:cNvPr id="8" name="CasellaDiTesto 7">
            <a:extLst>
              <a:ext uri="{FF2B5EF4-FFF2-40B4-BE49-F238E27FC236}">
                <a16:creationId xmlns:a16="http://schemas.microsoft.com/office/drawing/2014/main" id="{32596B55-E4C0-EC44-92A6-4966116980E4}"/>
              </a:ext>
            </a:extLst>
          </p:cNvPr>
          <p:cNvSpPr txBox="1"/>
          <p:nvPr/>
        </p:nvSpPr>
        <p:spPr>
          <a:xfrm>
            <a:off x="465874" y="6234555"/>
            <a:ext cx="2018501" cy="276999"/>
          </a:xfrm>
          <a:prstGeom prst="rect">
            <a:avLst/>
          </a:prstGeom>
          <a:noFill/>
        </p:spPr>
        <p:txBody>
          <a:bodyPr wrap="none" rtlCol="0">
            <a:spAutoFit/>
          </a:bodyPr>
          <a:lstStyle/>
          <a:p>
            <a:pPr>
              <a:defRPr/>
            </a:pPr>
            <a:r>
              <a:rPr lang="it-IT" sz="1200" b="1" dirty="0">
                <a:solidFill>
                  <a:schemeClr val="bg1">
                    <a:lumMod val="50000"/>
                  </a:schemeClr>
                </a:solidFill>
                <a:latin typeface="Montserrat" pitchFamily="2" charset="77"/>
              </a:rPr>
              <a:t>Fonte: </a:t>
            </a:r>
            <a:r>
              <a:rPr kumimoji="0" lang="it-IT" sz="1200" b="1" i="0" u="none" strike="noStrike" kern="1200" cap="none" spc="0" normalizeH="0" baseline="0" noProof="0" dirty="0">
                <a:ln>
                  <a:noFill/>
                </a:ln>
                <a:solidFill>
                  <a:prstClr val="white">
                    <a:lumMod val="50000"/>
                  </a:prstClr>
                </a:solidFill>
                <a:effectLst/>
                <a:uLnTx/>
                <a:uFillTx/>
                <a:latin typeface="Montserrat" pitchFamily="2" charset="77"/>
                <a:ea typeface="+mn-ea"/>
                <a:cs typeface="+mn-cs"/>
              </a:rPr>
              <a:t>UNA Media Hub</a:t>
            </a:r>
            <a:endParaRPr lang="it-IT" sz="1100" i="1" dirty="0">
              <a:solidFill>
                <a:schemeClr val="bg1">
                  <a:lumMod val="50000"/>
                </a:schemeClr>
              </a:solidFill>
              <a:latin typeface="Montserrat" pitchFamily="2" charset="77"/>
            </a:endParaRPr>
          </a:p>
        </p:txBody>
      </p:sp>
      <p:pic>
        <p:nvPicPr>
          <p:cNvPr id="36" name="Immagine 35">
            <a:extLst>
              <a:ext uri="{FF2B5EF4-FFF2-40B4-BE49-F238E27FC236}">
                <a16:creationId xmlns:a16="http://schemas.microsoft.com/office/drawing/2014/main" id="{B52A1601-8235-A241-B811-CF63BDC213D9}"/>
              </a:ext>
            </a:extLst>
          </p:cNvPr>
          <p:cNvPicPr>
            <a:picLocks noChangeAspect="1"/>
          </p:cNvPicPr>
          <p:nvPr/>
        </p:nvPicPr>
        <p:blipFill>
          <a:blip r:embed="rId3"/>
          <a:stretch>
            <a:fillRect/>
          </a:stretch>
        </p:blipFill>
        <p:spPr>
          <a:xfrm>
            <a:off x="10157785" y="0"/>
            <a:ext cx="2004362" cy="6858000"/>
          </a:xfrm>
          <a:prstGeom prst="rect">
            <a:avLst/>
          </a:prstGeom>
        </p:spPr>
      </p:pic>
      <p:pic>
        <p:nvPicPr>
          <p:cNvPr id="6" name="Immagine 5">
            <a:extLst>
              <a:ext uri="{FF2B5EF4-FFF2-40B4-BE49-F238E27FC236}">
                <a16:creationId xmlns:a16="http://schemas.microsoft.com/office/drawing/2014/main" id="{E5C0BE42-3401-E84A-B019-D42B378F7E85}"/>
              </a:ext>
            </a:extLst>
          </p:cNvPr>
          <p:cNvPicPr>
            <a:picLocks noChangeAspect="1"/>
          </p:cNvPicPr>
          <p:nvPr/>
        </p:nvPicPr>
        <p:blipFill>
          <a:blip r:embed="rId4"/>
          <a:stretch>
            <a:fillRect/>
          </a:stretch>
        </p:blipFill>
        <p:spPr>
          <a:xfrm>
            <a:off x="10688296" y="469555"/>
            <a:ext cx="1218302" cy="489449"/>
          </a:xfrm>
          <a:prstGeom prst="rect">
            <a:avLst/>
          </a:prstGeom>
        </p:spPr>
      </p:pic>
      <p:sp>
        <p:nvSpPr>
          <p:cNvPr id="2" name="Rectangle 1">
            <a:extLst>
              <a:ext uri="{FF2B5EF4-FFF2-40B4-BE49-F238E27FC236}">
                <a16:creationId xmlns:a16="http://schemas.microsoft.com/office/drawing/2014/main" id="{663D1F96-9B90-481F-5749-B867318B98DA}"/>
              </a:ext>
            </a:extLst>
          </p:cNvPr>
          <p:cNvSpPr/>
          <p:nvPr/>
        </p:nvSpPr>
        <p:spPr>
          <a:xfrm>
            <a:off x="861646" y="2529829"/>
            <a:ext cx="3051658" cy="3378601"/>
          </a:xfrm>
          <a:prstGeom prst="rect">
            <a:avLst/>
          </a:prstGeom>
          <a:solidFill>
            <a:schemeClr val="accent3">
              <a:lumMod val="20000"/>
              <a:lumOff val="8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ctangle 13">
            <a:extLst>
              <a:ext uri="{FF2B5EF4-FFF2-40B4-BE49-F238E27FC236}">
                <a16:creationId xmlns:a16="http://schemas.microsoft.com/office/drawing/2014/main" id="{EA095154-456E-9DEB-D3D2-601A25BD1ED1}"/>
              </a:ext>
            </a:extLst>
          </p:cNvPr>
          <p:cNvSpPr/>
          <p:nvPr/>
        </p:nvSpPr>
        <p:spPr>
          <a:xfrm>
            <a:off x="4044098" y="2529829"/>
            <a:ext cx="3051658" cy="3378601"/>
          </a:xfrm>
          <a:prstGeom prst="rect">
            <a:avLst/>
          </a:prstGeom>
          <a:solidFill>
            <a:schemeClr val="accent3">
              <a:lumMod val="20000"/>
              <a:lumOff val="8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ctangle 14">
            <a:extLst>
              <a:ext uri="{FF2B5EF4-FFF2-40B4-BE49-F238E27FC236}">
                <a16:creationId xmlns:a16="http://schemas.microsoft.com/office/drawing/2014/main" id="{9BAA5910-4CE1-8963-140B-14D9AB719E4E}"/>
              </a:ext>
            </a:extLst>
          </p:cNvPr>
          <p:cNvSpPr/>
          <p:nvPr/>
        </p:nvSpPr>
        <p:spPr>
          <a:xfrm>
            <a:off x="7226550" y="2529829"/>
            <a:ext cx="3051658" cy="3378601"/>
          </a:xfrm>
          <a:prstGeom prst="rect">
            <a:avLst/>
          </a:prstGeom>
          <a:solidFill>
            <a:schemeClr val="accent3">
              <a:lumMod val="20000"/>
              <a:lumOff val="8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extBox 17">
            <a:extLst>
              <a:ext uri="{FF2B5EF4-FFF2-40B4-BE49-F238E27FC236}">
                <a16:creationId xmlns:a16="http://schemas.microsoft.com/office/drawing/2014/main" id="{B7B460E4-A605-F3F7-E670-7B055194178A}"/>
              </a:ext>
            </a:extLst>
          </p:cNvPr>
          <p:cNvSpPr txBox="1"/>
          <p:nvPr/>
        </p:nvSpPr>
        <p:spPr>
          <a:xfrm>
            <a:off x="861645" y="3155403"/>
            <a:ext cx="3051658" cy="400110"/>
          </a:xfrm>
          <a:prstGeom prst="rect">
            <a:avLst/>
          </a:prstGeom>
          <a:noFill/>
        </p:spPr>
        <p:txBody>
          <a:bodyPr wrap="square" rtlCol="0">
            <a:spAutoFit/>
          </a:bodyPr>
          <a:lstStyle/>
          <a:p>
            <a:pPr marL="0" marR="0" lvl="0" indent="0" algn="ctr" defTabSz="1625519" rtl="0" eaLnBrk="1" fontAlgn="auto" latinLnBrk="0" hangingPunct="1">
              <a:lnSpc>
                <a:spcPct val="100000"/>
              </a:lnSpc>
              <a:spcBef>
                <a:spcPts val="0"/>
              </a:spcBef>
              <a:spcAft>
                <a:spcPts val="0"/>
              </a:spcAft>
              <a:buClrTx/>
              <a:buSzTx/>
              <a:buFontTx/>
              <a:buNone/>
              <a:tabLst/>
              <a:defRPr/>
            </a:pPr>
            <a:r>
              <a:rPr kumimoji="0" lang="it-IT" sz="2000" i="0" u="none" strike="noStrike" kern="0" cap="none" spc="0" normalizeH="0" baseline="0" noProof="0" dirty="0">
                <a:ln>
                  <a:noFill/>
                </a:ln>
                <a:solidFill>
                  <a:srgbClr val="535353">
                    <a:lumMod val="50000"/>
                  </a:srgbClr>
                </a:solidFill>
                <a:effectLst/>
                <a:uLnTx/>
                <a:uFillTx/>
                <a:latin typeface="Montserrat ExtraBold" panose="00000900000000000000" pitchFamily="2" charset="0"/>
                <a:cs typeface="Poppins ExtraBold" panose="00000900000000000000" pitchFamily="2" charset="0"/>
              </a:rPr>
              <a:t>Eventi sportivi</a:t>
            </a:r>
            <a:endParaRPr kumimoji="0" lang="it-IT" sz="2400" i="0" u="none" strike="noStrike" kern="0" cap="none" spc="0" normalizeH="0" baseline="0" noProof="0" dirty="0">
              <a:ln>
                <a:noFill/>
              </a:ln>
              <a:solidFill>
                <a:srgbClr val="535353">
                  <a:lumMod val="50000"/>
                </a:srgbClr>
              </a:solidFill>
              <a:effectLst/>
              <a:uLnTx/>
              <a:uFillTx/>
              <a:latin typeface="Montserrat ExtraBold" panose="00000900000000000000" pitchFamily="2" charset="0"/>
              <a:cs typeface="Poppins ExtraBold" panose="00000900000000000000" pitchFamily="2" charset="0"/>
            </a:endParaRPr>
          </a:p>
        </p:txBody>
      </p:sp>
      <p:sp>
        <p:nvSpPr>
          <p:cNvPr id="23" name="TextBox 22">
            <a:extLst>
              <a:ext uri="{FF2B5EF4-FFF2-40B4-BE49-F238E27FC236}">
                <a16:creationId xmlns:a16="http://schemas.microsoft.com/office/drawing/2014/main" id="{D34AEF6D-FD76-9BD7-6046-C7F3428742C8}"/>
              </a:ext>
            </a:extLst>
          </p:cNvPr>
          <p:cNvSpPr txBox="1"/>
          <p:nvPr/>
        </p:nvSpPr>
        <p:spPr>
          <a:xfrm>
            <a:off x="4069658" y="3123976"/>
            <a:ext cx="3026097" cy="400110"/>
          </a:xfrm>
          <a:prstGeom prst="rect">
            <a:avLst/>
          </a:prstGeom>
          <a:noFill/>
        </p:spPr>
        <p:txBody>
          <a:bodyPr wrap="square" rtlCol="0">
            <a:spAutoFit/>
          </a:bodyPr>
          <a:lstStyle/>
          <a:p>
            <a:pPr marL="0" marR="0" lvl="0" indent="0" algn="ctr" defTabSz="1625519" rtl="0" eaLnBrk="1" fontAlgn="auto" latinLnBrk="0" hangingPunct="1">
              <a:lnSpc>
                <a:spcPct val="100000"/>
              </a:lnSpc>
              <a:spcBef>
                <a:spcPts val="0"/>
              </a:spcBef>
              <a:spcAft>
                <a:spcPts val="0"/>
              </a:spcAft>
              <a:buClrTx/>
              <a:buSzTx/>
              <a:buFontTx/>
              <a:buNone/>
              <a:tabLst/>
              <a:defRPr/>
            </a:pPr>
            <a:r>
              <a:rPr kumimoji="0" lang="it-IT" sz="2000" i="0" u="none" strike="noStrike" kern="0" cap="none" spc="0" normalizeH="0" baseline="0" noProof="0" dirty="0">
                <a:ln>
                  <a:noFill/>
                </a:ln>
                <a:solidFill>
                  <a:srgbClr val="535353">
                    <a:lumMod val="50000"/>
                  </a:srgbClr>
                </a:solidFill>
                <a:effectLst/>
                <a:uLnTx/>
                <a:uFillTx/>
                <a:latin typeface="Montserrat ExtraBold" panose="00000900000000000000" pitchFamily="2" charset="0"/>
                <a:cs typeface="Poppins ExtraBold" panose="00000900000000000000" pitchFamily="2" charset="0"/>
              </a:rPr>
              <a:t>Gli Streamer</a:t>
            </a:r>
            <a:endParaRPr kumimoji="0" lang="it-IT" sz="2400" i="0" u="none" strike="noStrike" kern="0" cap="none" spc="0" normalizeH="0" baseline="0" noProof="0" dirty="0">
              <a:ln>
                <a:noFill/>
              </a:ln>
              <a:solidFill>
                <a:srgbClr val="535353">
                  <a:lumMod val="50000"/>
                </a:srgbClr>
              </a:solidFill>
              <a:effectLst/>
              <a:uLnTx/>
              <a:uFillTx/>
              <a:latin typeface="Montserrat ExtraBold" panose="00000900000000000000" pitchFamily="2" charset="0"/>
              <a:cs typeface="Poppins ExtraBold" panose="00000900000000000000" pitchFamily="2" charset="0"/>
            </a:endParaRPr>
          </a:p>
        </p:txBody>
      </p:sp>
      <p:sp>
        <p:nvSpPr>
          <p:cNvPr id="25" name="TextBox 24">
            <a:extLst>
              <a:ext uri="{FF2B5EF4-FFF2-40B4-BE49-F238E27FC236}">
                <a16:creationId xmlns:a16="http://schemas.microsoft.com/office/drawing/2014/main" id="{151DB8BF-171B-2096-0EB0-0F2B8E2672F9}"/>
              </a:ext>
            </a:extLst>
          </p:cNvPr>
          <p:cNvSpPr txBox="1"/>
          <p:nvPr/>
        </p:nvSpPr>
        <p:spPr>
          <a:xfrm>
            <a:off x="7224391" y="3117886"/>
            <a:ext cx="3051658" cy="400110"/>
          </a:xfrm>
          <a:prstGeom prst="rect">
            <a:avLst/>
          </a:prstGeom>
          <a:noFill/>
        </p:spPr>
        <p:txBody>
          <a:bodyPr wrap="square" rtlCol="0">
            <a:spAutoFit/>
          </a:bodyPr>
          <a:lstStyle/>
          <a:p>
            <a:pPr marL="0" marR="0" lvl="0" indent="0" algn="ctr" defTabSz="1625519" rtl="0" eaLnBrk="1" fontAlgn="auto" latinLnBrk="0" hangingPunct="1">
              <a:lnSpc>
                <a:spcPct val="100000"/>
              </a:lnSpc>
              <a:spcBef>
                <a:spcPts val="0"/>
              </a:spcBef>
              <a:spcAft>
                <a:spcPts val="0"/>
              </a:spcAft>
              <a:buClrTx/>
              <a:buSzTx/>
              <a:buFontTx/>
              <a:buNone/>
              <a:tabLst/>
              <a:defRPr/>
            </a:pPr>
            <a:r>
              <a:rPr kumimoji="0" lang="it-IT" sz="2000" i="0" u="none" strike="noStrike" kern="0" cap="none" spc="0" normalizeH="0" baseline="0" noProof="0" dirty="0">
                <a:ln>
                  <a:noFill/>
                </a:ln>
                <a:solidFill>
                  <a:srgbClr val="535353">
                    <a:lumMod val="50000"/>
                  </a:srgbClr>
                </a:solidFill>
                <a:effectLst/>
                <a:uLnTx/>
                <a:uFillTx/>
                <a:latin typeface="Montserrat ExtraBold" panose="00000900000000000000" pitchFamily="2" charset="0"/>
                <a:cs typeface="Poppins ExtraBold" panose="00000900000000000000" pitchFamily="2" charset="0"/>
              </a:rPr>
              <a:t>I grandi Player</a:t>
            </a:r>
            <a:endParaRPr kumimoji="0" lang="it-IT" sz="2400" i="0" u="none" strike="noStrike" kern="0" cap="none" spc="0" normalizeH="0" baseline="0" noProof="0" dirty="0">
              <a:ln>
                <a:noFill/>
              </a:ln>
              <a:solidFill>
                <a:srgbClr val="535353">
                  <a:lumMod val="50000"/>
                </a:srgbClr>
              </a:solidFill>
              <a:effectLst/>
              <a:uLnTx/>
              <a:uFillTx/>
              <a:latin typeface="Montserrat ExtraBold" panose="00000900000000000000" pitchFamily="2" charset="0"/>
              <a:cs typeface="Poppins ExtraBold" panose="00000900000000000000" pitchFamily="2" charset="0"/>
            </a:endParaRPr>
          </a:p>
        </p:txBody>
      </p:sp>
      <p:sp>
        <p:nvSpPr>
          <p:cNvPr id="33" name="Flowchart: Connector 32">
            <a:extLst>
              <a:ext uri="{FF2B5EF4-FFF2-40B4-BE49-F238E27FC236}">
                <a16:creationId xmlns:a16="http://schemas.microsoft.com/office/drawing/2014/main" id="{DDAE1F90-EC68-9E08-8CC0-BBC8BE831880}"/>
              </a:ext>
            </a:extLst>
          </p:cNvPr>
          <p:cNvSpPr/>
          <p:nvPr/>
        </p:nvSpPr>
        <p:spPr>
          <a:xfrm>
            <a:off x="1655857" y="1523887"/>
            <a:ext cx="1400569" cy="1400569"/>
          </a:xfrm>
          <a:prstGeom prst="flowChartConnector">
            <a:avLst/>
          </a:prstGeom>
          <a:solidFill>
            <a:schemeClr val="accent2"/>
          </a:solidFill>
          <a:ln>
            <a:solidFill>
              <a:schemeClr val="accent4">
                <a:lumMod val="20000"/>
                <a:lumOff val="80000"/>
              </a:schemeClr>
            </a:solid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Picture 21">
            <a:extLst>
              <a:ext uri="{FF2B5EF4-FFF2-40B4-BE49-F238E27FC236}">
                <a16:creationId xmlns:a16="http://schemas.microsoft.com/office/drawing/2014/main" id="{731D6164-1D47-356F-DEA9-B61BB968D356}"/>
              </a:ext>
            </a:extLst>
          </p:cNvPr>
          <p:cNvPicPr>
            <a:picLocks noChangeAspect="1"/>
          </p:cNvPicPr>
          <p:nvPr/>
        </p:nvPicPr>
        <p:blipFill>
          <a:blip r:embed="rId5">
            <a:clrChange>
              <a:clrFrom>
                <a:srgbClr val="D3D3D3"/>
              </a:clrFrom>
              <a:clrTo>
                <a:srgbClr val="D3D3D3">
                  <a:alpha val="0"/>
                </a:srgbClr>
              </a:clrTo>
            </a:clrChange>
          </a:blip>
          <a:stretch>
            <a:fillRect/>
          </a:stretch>
        </p:blipFill>
        <p:spPr>
          <a:xfrm>
            <a:off x="1930506" y="1843205"/>
            <a:ext cx="822084" cy="761931"/>
          </a:xfrm>
          <a:prstGeom prst="rect">
            <a:avLst/>
          </a:prstGeom>
        </p:spPr>
      </p:pic>
      <p:sp>
        <p:nvSpPr>
          <p:cNvPr id="34" name="Flowchart: Connector 33">
            <a:extLst>
              <a:ext uri="{FF2B5EF4-FFF2-40B4-BE49-F238E27FC236}">
                <a16:creationId xmlns:a16="http://schemas.microsoft.com/office/drawing/2014/main" id="{8D9E7BBE-7D05-ED95-F6F5-1588BA90D282}"/>
              </a:ext>
            </a:extLst>
          </p:cNvPr>
          <p:cNvSpPr/>
          <p:nvPr/>
        </p:nvSpPr>
        <p:spPr>
          <a:xfrm>
            <a:off x="4897654" y="1523887"/>
            <a:ext cx="1400569" cy="1400569"/>
          </a:xfrm>
          <a:prstGeom prst="flowChartConnector">
            <a:avLst/>
          </a:prstGeom>
          <a:solidFill>
            <a:schemeClr val="accent2"/>
          </a:solidFill>
          <a:ln>
            <a:solidFill>
              <a:schemeClr val="accent4">
                <a:lumMod val="20000"/>
                <a:lumOff val="80000"/>
              </a:schemeClr>
            </a:solid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Flowchart: Connector 36">
            <a:extLst>
              <a:ext uri="{FF2B5EF4-FFF2-40B4-BE49-F238E27FC236}">
                <a16:creationId xmlns:a16="http://schemas.microsoft.com/office/drawing/2014/main" id="{3F6ED416-436A-E414-D29B-6ED9F90D8AC6}"/>
              </a:ext>
            </a:extLst>
          </p:cNvPr>
          <p:cNvSpPr/>
          <p:nvPr/>
        </p:nvSpPr>
        <p:spPr>
          <a:xfrm>
            <a:off x="8035948" y="1523887"/>
            <a:ext cx="1400569" cy="1400569"/>
          </a:xfrm>
          <a:prstGeom prst="flowChartConnector">
            <a:avLst/>
          </a:prstGeom>
          <a:solidFill>
            <a:schemeClr val="accent2"/>
          </a:solidFill>
          <a:ln>
            <a:solidFill>
              <a:schemeClr val="accent4">
                <a:lumMod val="20000"/>
                <a:lumOff val="80000"/>
              </a:schemeClr>
            </a:solid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4" name="Picture 23">
            <a:extLst>
              <a:ext uri="{FF2B5EF4-FFF2-40B4-BE49-F238E27FC236}">
                <a16:creationId xmlns:a16="http://schemas.microsoft.com/office/drawing/2014/main" id="{B106295F-E394-59CE-42E2-CA7D6185818C}"/>
              </a:ext>
            </a:extLst>
          </p:cNvPr>
          <p:cNvPicPr>
            <a:picLocks noChangeAspect="1"/>
          </p:cNvPicPr>
          <p:nvPr/>
        </p:nvPicPr>
        <p:blipFill>
          <a:blip r:embed="rId6">
            <a:clrChange>
              <a:clrFrom>
                <a:srgbClr val="D3D3D3"/>
              </a:clrFrom>
              <a:clrTo>
                <a:srgbClr val="D3D3D3">
                  <a:alpha val="0"/>
                </a:srgbClr>
              </a:clrTo>
            </a:clrChange>
          </a:blip>
          <a:stretch>
            <a:fillRect/>
          </a:stretch>
        </p:blipFill>
        <p:spPr>
          <a:xfrm>
            <a:off x="5048042" y="1861770"/>
            <a:ext cx="1004981" cy="742651"/>
          </a:xfrm>
          <a:prstGeom prst="rect">
            <a:avLst/>
          </a:prstGeom>
        </p:spPr>
      </p:pic>
      <p:pic>
        <p:nvPicPr>
          <p:cNvPr id="32" name="Picture 31">
            <a:extLst>
              <a:ext uri="{FF2B5EF4-FFF2-40B4-BE49-F238E27FC236}">
                <a16:creationId xmlns:a16="http://schemas.microsoft.com/office/drawing/2014/main" id="{74A38268-050E-2ADF-D790-5E731F5FCD4C}"/>
              </a:ext>
            </a:extLst>
          </p:cNvPr>
          <p:cNvPicPr>
            <a:picLocks noChangeAspect="1"/>
          </p:cNvPicPr>
          <p:nvPr/>
        </p:nvPicPr>
        <p:blipFill>
          <a:blip r:embed="rId7">
            <a:clrChange>
              <a:clrFrom>
                <a:srgbClr val="D3D3D3"/>
              </a:clrFrom>
              <a:clrTo>
                <a:srgbClr val="D3D3D3">
                  <a:alpha val="0"/>
                </a:srgbClr>
              </a:clrTo>
            </a:clrChange>
          </a:blip>
          <a:stretch>
            <a:fillRect/>
          </a:stretch>
        </p:blipFill>
        <p:spPr>
          <a:xfrm>
            <a:off x="8365897" y="1843205"/>
            <a:ext cx="740669" cy="749417"/>
          </a:xfrm>
          <a:prstGeom prst="rect">
            <a:avLst/>
          </a:prstGeom>
        </p:spPr>
      </p:pic>
      <p:pic>
        <p:nvPicPr>
          <p:cNvPr id="39" name="Picture 4" descr="Campionato europeo di calcio 2024 - Wikipedia">
            <a:extLst>
              <a:ext uri="{FF2B5EF4-FFF2-40B4-BE49-F238E27FC236}">
                <a16:creationId xmlns:a16="http://schemas.microsoft.com/office/drawing/2014/main" id="{76B035E1-09FE-2203-0131-6BAAE187EA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1248" y="3742015"/>
            <a:ext cx="1290829" cy="166359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Giochi della XXXIII Olimpiade - Wikipedia">
            <a:extLst>
              <a:ext uri="{FF2B5EF4-FFF2-40B4-BE49-F238E27FC236}">
                <a16:creationId xmlns:a16="http://schemas.microsoft.com/office/drawing/2014/main" id="{4F12A89B-07CB-4479-BC90-3B3168B93AA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87474" y="3794227"/>
            <a:ext cx="1355977" cy="155917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Disney+ - Wikipedia">
            <a:extLst>
              <a:ext uri="{FF2B5EF4-FFF2-40B4-BE49-F238E27FC236}">
                <a16:creationId xmlns:a16="http://schemas.microsoft.com/office/drawing/2014/main" id="{140C315A-9403-7BE8-151F-0631CE3089EA}"/>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53019" y="4165841"/>
            <a:ext cx="1522832" cy="82382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Prime Video">
            <a:extLst>
              <a:ext uri="{FF2B5EF4-FFF2-40B4-BE49-F238E27FC236}">
                <a16:creationId xmlns:a16="http://schemas.microsoft.com/office/drawing/2014/main" id="{583056B9-6C16-EB4D-00A2-04796D9EFC8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85228" y="3979911"/>
            <a:ext cx="1195688" cy="1195688"/>
          </a:xfrm>
          <a:prstGeom prst="roundRect">
            <a:avLst/>
          </a:prstGeom>
          <a:noFill/>
          <a:extLst>
            <a:ext uri="{909E8E84-426E-40DD-AFC4-6F175D3DCCD1}">
              <a14:hiddenFill xmlns:a14="http://schemas.microsoft.com/office/drawing/2010/main">
                <a:solidFill>
                  <a:srgbClr val="FFFFFF"/>
                </a:solidFill>
              </a14:hiddenFill>
            </a:ext>
          </a:extLst>
        </p:spPr>
      </p:pic>
      <p:sp>
        <p:nvSpPr>
          <p:cNvPr id="43" name="CasellaDiTesto 9">
            <a:extLst>
              <a:ext uri="{FF2B5EF4-FFF2-40B4-BE49-F238E27FC236}">
                <a16:creationId xmlns:a16="http://schemas.microsoft.com/office/drawing/2014/main" id="{27A9C7C3-22EC-084D-AE71-985863B5E1E9}"/>
              </a:ext>
            </a:extLst>
          </p:cNvPr>
          <p:cNvSpPr txBox="1"/>
          <p:nvPr/>
        </p:nvSpPr>
        <p:spPr>
          <a:xfrm>
            <a:off x="7209648" y="4361758"/>
            <a:ext cx="112562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i="0" u="none" strike="noStrike" kern="1200" cap="none" spc="0" normalizeH="0" baseline="0" noProof="0" dirty="0">
                <a:ln>
                  <a:noFill/>
                </a:ln>
                <a:effectLst/>
                <a:uLnTx/>
                <a:uFillTx/>
                <a:latin typeface="Montserrat SemiBold" panose="00000700000000000000" pitchFamily="2" charset="0"/>
                <a:cs typeface="Poppins SemiBold" panose="00000700000000000000" pitchFamily="2" charset="0"/>
              </a:rPr>
              <a:t>Automotive</a:t>
            </a:r>
          </a:p>
        </p:txBody>
      </p:sp>
      <p:pic>
        <p:nvPicPr>
          <p:cNvPr id="44" name="Picture 2" descr="Food Illustrazioni e vettori stock - iStock">
            <a:extLst>
              <a:ext uri="{FF2B5EF4-FFF2-40B4-BE49-F238E27FC236}">
                <a16:creationId xmlns:a16="http://schemas.microsoft.com/office/drawing/2014/main" id="{854354F3-4EAC-137C-5FC3-B602C70AA2B9}"/>
              </a:ext>
            </a:extLst>
          </p:cNvPr>
          <p:cNvPicPr>
            <a:picLocks noChangeAspect="1" noChangeArrowheads="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l="24358" t="19452" r="23856" b="25370"/>
          <a:stretch/>
        </p:blipFill>
        <p:spPr bwMode="auto">
          <a:xfrm>
            <a:off x="8080853" y="5218654"/>
            <a:ext cx="468570" cy="40462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cleaning Icon 1134398">
            <a:extLst>
              <a:ext uri="{FF2B5EF4-FFF2-40B4-BE49-F238E27FC236}">
                <a16:creationId xmlns:a16="http://schemas.microsoft.com/office/drawing/2014/main" id="{576A8BFD-AB2D-1051-607C-B1559AC03F7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681268" y="5183884"/>
            <a:ext cx="468571" cy="46857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Grocery shopping cart icon, linear isolated illustration, thin line vector,  web design sign, outline concept symbol with editable stroke on white Stock  Vector Image &amp; Art - Alamy">
            <a:extLst>
              <a:ext uri="{FF2B5EF4-FFF2-40B4-BE49-F238E27FC236}">
                <a16:creationId xmlns:a16="http://schemas.microsoft.com/office/drawing/2014/main" id="{53CE51FB-C0EE-DBE3-8B9B-B8B9E7C02A1C}"/>
              </a:ext>
            </a:extLst>
          </p:cNvPr>
          <p:cNvPicPr>
            <a:picLocks noChangeAspect="1" noChangeArrowheads="1"/>
          </p:cNvPicPr>
          <p:nvPr/>
        </p:nvPicPr>
        <p:blipFill rotWithShape="1">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b="8718"/>
          <a:stretch/>
        </p:blipFill>
        <p:spPr bwMode="auto">
          <a:xfrm>
            <a:off x="8482557" y="3843574"/>
            <a:ext cx="443809" cy="449092"/>
          </a:xfrm>
          <a:prstGeom prst="rect">
            <a:avLst/>
          </a:prstGeom>
          <a:noFill/>
          <a:extLst>
            <a:ext uri="{909E8E84-426E-40DD-AFC4-6F175D3DCCD1}">
              <a14:hiddenFill xmlns:a14="http://schemas.microsoft.com/office/drawing/2010/main">
                <a:solidFill>
                  <a:srgbClr val="FFFFFF"/>
                </a:solidFill>
              </a14:hiddenFill>
            </a:ext>
          </a:extLst>
        </p:spPr>
      </p:pic>
      <p:sp>
        <p:nvSpPr>
          <p:cNvPr id="47" name="CasellaDiTesto 9">
            <a:extLst>
              <a:ext uri="{FF2B5EF4-FFF2-40B4-BE49-F238E27FC236}">
                <a16:creationId xmlns:a16="http://schemas.microsoft.com/office/drawing/2014/main" id="{DE48D2FF-90C6-4718-59E1-F14150F410E3}"/>
              </a:ext>
            </a:extLst>
          </p:cNvPr>
          <p:cNvSpPr txBox="1"/>
          <p:nvPr/>
        </p:nvSpPr>
        <p:spPr>
          <a:xfrm>
            <a:off x="8419245" y="4380511"/>
            <a:ext cx="66075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latin typeface="Montserrat SemiBold" panose="00000700000000000000" pitchFamily="2" charset="0"/>
                <a:cs typeface="Poppins SemiBold" panose="00000700000000000000" pitchFamily="2" charset="0"/>
              </a:rPr>
              <a:t>FMCG</a:t>
            </a:r>
          </a:p>
        </p:txBody>
      </p:sp>
      <p:pic>
        <p:nvPicPr>
          <p:cNvPr id="48" name="Picture 4" descr="wine Icon 1047739">
            <a:extLst>
              <a:ext uri="{FF2B5EF4-FFF2-40B4-BE49-F238E27FC236}">
                <a16:creationId xmlns:a16="http://schemas.microsoft.com/office/drawing/2014/main" id="{24E36ABB-3AA1-A3B4-7922-8195FE3B42F3}"/>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208923" y="5146464"/>
            <a:ext cx="492214" cy="492214"/>
          </a:xfrm>
          <a:prstGeom prst="rect">
            <a:avLst/>
          </a:prstGeom>
          <a:noFill/>
          <a:extLst>
            <a:ext uri="{909E8E84-426E-40DD-AFC4-6F175D3DCCD1}">
              <a14:hiddenFill xmlns:a14="http://schemas.microsoft.com/office/drawing/2010/main">
                <a:solidFill>
                  <a:srgbClr val="FFFFFF"/>
                </a:solidFill>
              </a14:hiddenFill>
            </a:ext>
          </a:extLst>
        </p:spPr>
      </p:pic>
      <p:sp>
        <p:nvSpPr>
          <p:cNvPr id="49" name="Right Bracket 48">
            <a:extLst>
              <a:ext uri="{FF2B5EF4-FFF2-40B4-BE49-F238E27FC236}">
                <a16:creationId xmlns:a16="http://schemas.microsoft.com/office/drawing/2014/main" id="{C7E3F2C0-2FC0-6D44-3434-3F6447138D8A}"/>
              </a:ext>
            </a:extLst>
          </p:cNvPr>
          <p:cNvSpPr/>
          <p:nvPr/>
        </p:nvSpPr>
        <p:spPr>
          <a:xfrm rot="16200000">
            <a:off x="8699795" y="4342978"/>
            <a:ext cx="133834" cy="151313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50" name="Picture 12" descr="Car icon">
            <a:extLst>
              <a:ext uri="{FF2B5EF4-FFF2-40B4-BE49-F238E27FC236}">
                <a16:creationId xmlns:a16="http://schemas.microsoft.com/office/drawing/2014/main" id="{B49589E2-3E55-E115-B5F9-DAF93052EAA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72653" y="3839798"/>
            <a:ext cx="549771" cy="549771"/>
          </a:xfrm>
          <a:prstGeom prst="rect">
            <a:avLst/>
          </a:prstGeom>
          <a:noFill/>
          <a:extLst>
            <a:ext uri="{909E8E84-426E-40DD-AFC4-6F175D3DCCD1}">
              <a14:hiddenFill xmlns:a14="http://schemas.microsoft.com/office/drawing/2010/main">
                <a:solidFill>
                  <a:srgbClr val="FFFFFF"/>
                </a:solidFill>
              </a14:hiddenFill>
            </a:ext>
          </a:extLst>
        </p:spPr>
      </p:pic>
      <p:cxnSp>
        <p:nvCxnSpPr>
          <p:cNvPr id="51" name="Straight Connector 50">
            <a:extLst>
              <a:ext uri="{FF2B5EF4-FFF2-40B4-BE49-F238E27FC236}">
                <a16:creationId xmlns:a16="http://schemas.microsoft.com/office/drawing/2014/main" id="{34B61D29-6A33-031D-D270-A859D11829C6}"/>
              </a:ext>
            </a:extLst>
          </p:cNvPr>
          <p:cNvCxnSpPr>
            <a:cxnSpLocks/>
          </p:cNvCxnSpPr>
          <p:nvPr/>
        </p:nvCxnSpPr>
        <p:spPr>
          <a:xfrm flipV="1">
            <a:off x="8766712" y="4638757"/>
            <a:ext cx="0" cy="3899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2" name="Picture 10" descr="Video player icon">
            <a:extLst>
              <a:ext uri="{FF2B5EF4-FFF2-40B4-BE49-F238E27FC236}">
                <a16:creationId xmlns:a16="http://schemas.microsoft.com/office/drawing/2014/main" id="{DEFFA4D0-4855-F047-07F9-BF63F7F8B34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418292" y="3834838"/>
            <a:ext cx="449092" cy="449092"/>
          </a:xfrm>
          <a:prstGeom prst="rect">
            <a:avLst/>
          </a:prstGeom>
          <a:noFill/>
          <a:extLst>
            <a:ext uri="{909E8E84-426E-40DD-AFC4-6F175D3DCCD1}">
              <a14:hiddenFill xmlns:a14="http://schemas.microsoft.com/office/drawing/2010/main">
                <a:solidFill>
                  <a:srgbClr val="FFFFFF"/>
                </a:solidFill>
              </a14:hiddenFill>
            </a:ext>
          </a:extLst>
        </p:spPr>
      </p:pic>
      <p:sp>
        <p:nvSpPr>
          <p:cNvPr id="53" name="CasellaDiTesto 9">
            <a:extLst>
              <a:ext uri="{FF2B5EF4-FFF2-40B4-BE49-F238E27FC236}">
                <a16:creationId xmlns:a16="http://schemas.microsoft.com/office/drawing/2014/main" id="{917C5666-D1B2-4522-CAF6-790897EC8734}"/>
              </a:ext>
            </a:extLst>
          </p:cNvPr>
          <p:cNvSpPr txBox="1"/>
          <p:nvPr/>
        </p:nvSpPr>
        <p:spPr>
          <a:xfrm>
            <a:off x="8892263" y="4349428"/>
            <a:ext cx="151312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dirty="0">
                <a:latin typeface="Montserrat SemiBold" panose="00000700000000000000" pitchFamily="2" charset="0"/>
                <a:cs typeface="Poppins SemiBold" panose="00000700000000000000" pitchFamily="2" charset="0"/>
              </a:rPr>
              <a:t>Media &amp; Entertainment</a:t>
            </a:r>
          </a:p>
        </p:txBody>
      </p:sp>
    </p:spTree>
    <p:extLst>
      <p:ext uri="{BB962C8B-B14F-4D97-AF65-F5344CB8AC3E}">
        <p14:creationId xmlns:p14="http://schemas.microsoft.com/office/powerpoint/2010/main" val="2538467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C44B4FE-7386-F344-BD6D-469922755D66}"/>
              </a:ext>
            </a:extLst>
          </p:cNvPr>
          <p:cNvSpPr txBox="1"/>
          <p:nvPr/>
        </p:nvSpPr>
        <p:spPr>
          <a:xfrm>
            <a:off x="465874" y="469556"/>
            <a:ext cx="970119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prstClr val="black"/>
                </a:solidFill>
                <a:latin typeface="Montserrat" pitchFamily="2" charset="77"/>
              </a:rPr>
              <a:t>L’anno si è aperto in modo esplosivo, sostenuto soprattutto dalla TV</a:t>
            </a:r>
            <a:endParaRPr kumimoji="0" lang="it-IT" sz="2800" b="1" i="0" u="none" strike="noStrike" kern="1200" cap="none" spc="0" normalizeH="0" baseline="0" noProof="0" dirty="0">
              <a:ln>
                <a:noFill/>
              </a:ln>
              <a:solidFill>
                <a:prstClr val="black"/>
              </a:solidFill>
              <a:effectLst/>
              <a:uLnTx/>
              <a:uFillTx/>
              <a:latin typeface="Montserrat" pitchFamily="2" charset="77"/>
              <a:ea typeface="+mn-ea"/>
              <a:cs typeface="+mn-cs"/>
            </a:endParaRPr>
          </a:p>
        </p:txBody>
      </p:sp>
      <p:sp>
        <p:nvSpPr>
          <p:cNvPr id="8" name="CasellaDiTesto 7">
            <a:extLst>
              <a:ext uri="{FF2B5EF4-FFF2-40B4-BE49-F238E27FC236}">
                <a16:creationId xmlns:a16="http://schemas.microsoft.com/office/drawing/2014/main" id="{32596B55-E4C0-EC44-92A6-4966116980E4}"/>
              </a:ext>
            </a:extLst>
          </p:cNvPr>
          <p:cNvSpPr txBox="1"/>
          <p:nvPr/>
        </p:nvSpPr>
        <p:spPr>
          <a:xfrm>
            <a:off x="465874" y="6234555"/>
            <a:ext cx="4294765" cy="276999"/>
          </a:xfrm>
          <a:prstGeom prst="rect">
            <a:avLst/>
          </a:prstGeom>
          <a:noFill/>
        </p:spPr>
        <p:txBody>
          <a:bodyPr wrap="none" rtlCol="0">
            <a:spAutoFit/>
          </a:bodyPr>
          <a:lstStyle/>
          <a:p>
            <a:pPr>
              <a:defRPr/>
            </a:pPr>
            <a:r>
              <a:rPr lang="it-IT" sz="1200" b="1" dirty="0">
                <a:solidFill>
                  <a:schemeClr val="bg1">
                    <a:lumMod val="50000"/>
                  </a:schemeClr>
                </a:solidFill>
                <a:latin typeface="Montserrat" pitchFamily="2" charset="77"/>
              </a:rPr>
              <a:t>Fonte: </a:t>
            </a:r>
            <a:r>
              <a:rPr kumimoji="0" lang="it-IT" sz="1200" b="1" i="0" u="none" strike="noStrike" kern="1200" cap="none" spc="0" normalizeH="0" baseline="0" noProof="0" dirty="0">
                <a:ln>
                  <a:noFill/>
                </a:ln>
                <a:solidFill>
                  <a:prstClr val="white">
                    <a:lumMod val="50000"/>
                  </a:prstClr>
                </a:solidFill>
                <a:effectLst/>
                <a:uLnTx/>
                <a:uFillTx/>
                <a:latin typeface="Montserrat" pitchFamily="2" charset="77"/>
                <a:ea typeface="+mn-ea"/>
                <a:cs typeface="+mn-cs"/>
              </a:rPr>
              <a:t>UNA Media Hub su dati Nielsen + stime UNA</a:t>
            </a:r>
            <a:endParaRPr lang="it-IT" sz="1100" i="1" dirty="0">
              <a:solidFill>
                <a:schemeClr val="bg1">
                  <a:lumMod val="50000"/>
                </a:schemeClr>
              </a:solidFill>
              <a:latin typeface="Montserrat" pitchFamily="2" charset="77"/>
            </a:endParaRPr>
          </a:p>
        </p:txBody>
      </p:sp>
      <p:pic>
        <p:nvPicPr>
          <p:cNvPr id="36" name="Immagine 35">
            <a:extLst>
              <a:ext uri="{FF2B5EF4-FFF2-40B4-BE49-F238E27FC236}">
                <a16:creationId xmlns:a16="http://schemas.microsoft.com/office/drawing/2014/main" id="{B52A1601-8235-A241-B811-CF63BDC213D9}"/>
              </a:ext>
            </a:extLst>
          </p:cNvPr>
          <p:cNvPicPr>
            <a:picLocks noChangeAspect="1"/>
          </p:cNvPicPr>
          <p:nvPr/>
        </p:nvPicPr>
        <p:blipFill>
          <a:blip r:embed="rId3"/>
          <a:stretch>
            <a:fillRect/>
          </a:stretch>
        </p:blipFill>
        <p:spPr>
          <a:xfrm>
            <a:off x="10157785" y="0"/>
            <a:ext cx="2004362" cy="6858000"/>
          </a:xfrm>
          <a:prstGeom prst="rect">
            <a:avLst/>
          </a:prstGeom>
        </p:spPr>
      </p:pic>
      <p:pic>
        <p:nvPicPr>
          <p:cNvPr id="6" name="Immagine 5">
            <a:extLst>
              <a:ext uri="{FF2B5EF4-FFF2-40B4-BE49-F238E27FC236}">
                <a16:creationId xmlns:a16="http://schemas.microsoft.com/office/drawing/2014/main" id="{E5C0BE42-3401-E84A-B019-D42B378F7E85}"/>
              </a:ext>
            </a:extLst>
          </p:cNvPr>
          <p:cNvPicPr>
            <a:picLocks noChangeAspect="1"/>
          </p:cNvPicPr>
          <p:nvPr/>
        </p:nvPicPr>
        <p:blipFill>
          <a:blip r:embed="rId4"/>
          <a:stretch>
            <a:fillRect/>
          </a:stretch>
        </p:blipFill>
        <p:spPr>
          <a:xfrm>
            <a:off x="10688296" y="469555"/>
            <a:ext cx="1218302" cy="489449"/>
          </a:xfrm>
          <a:prstGeom prst="rect">
            <a:avLst/>
          </a:prstGeom>
        </p:spPr>
      </p:pic>
      <p:graphicFrame>
        <p:nvGraphicFramePr>
          <p:cNvPr id="2" name="Chart 1">
            <a:extLst>
              <a:ext uri="{FF2B5EF4-FFF2-40B4-BE49-F238E27FC236}">
                <a16:creationId xmlns:a16="http://schemas.microsoft.com/office/drawing/2014/main" id="{0E928CFB-9BF3-AD10-D449-169B373505E2}"/>
              </a:ext>
            </a:extLst>
          </p:cNvPr>
          <p:cNvGraphicFramePr/>
          <p:nvPr/>
        </p:nvGraphicFramePr>
        <p:xfrm>
          <a:off x="583400" y="1814876"/>
          <a:ext cx="10104896" cy="3906974"/>
        </p:xfrm>
        <a:graphic>
          <a:graphicData uri="http://schemas.openxmlformats.org/drawingml/2006/chart">
            <c:chart xmlns:c="http://schemas.openxmlformats.org/drawingml/2006/chart" xmlns:r="http://schemas.openxmlformats.org/officeDocument/2006/relationships" r:id="rId5"/>
          </a:graphicData>
        </a:graphic>
      </p:graphicFrame>
      <p:sp>
        <p:nvSpPr>
          <p:cNvPr id="12" name="CasellaDiTesto 9">
            <a:extLst>
              <a:ext uri="{FF2B5EF4-FFF2-40B4-BE49-F238E27FC236}">
                <a16:creationId xmlns:a16="http://schemas.microsoft.com/office/drawing/2014/main" id="{3F28189F-D5A0-5813-3D92-5EC149D4FFCB}"/>
              </a:ext>
            </a:extLst>
          </p:cNvPr>
          <p:cNvSpPr txBox="1"/>
          <p:nvPr/>
        </p:nvSpPr>
        <p:spPr>
          <a:xfrm rot="16200000">
            <a:off x="98492" y="4562917"/>
            <a:ext cx="123142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i="0" u="none" strike="noStrike" kern="1200" cap="none" spc="0" normalizeH="0" baseline="0" noProof="0" dirty="0">
                <a:ln>
                  <a:noFill/>
                </a:ln>
                <a:effectLst/>
                <a:uLnTx/>
                <a:uFillTx/>
                <a:latin typeface="Montserrat SemiBold" panose="00000700000000000000" pitchFamily="2" charset="0"/>
                <a:cs typeface="Poppins SemiBold" panose="00000700000000000000" pitchFamily="2" charset="0"/>
              </a:rPr>
              <a:t>Var% ‘24 vs ‘23</a:t>
            </a:r>
          </a:p>
        </p:txBody>
      </p:sp>
      <p:cxnSp>
        <p:nvCxnSpPr>
          <p:cNvPr id="15" name="Straight Connector 14">
            <a:extLst>
              <a:ext uri="{FF2B5EF4-FFF2-40B4-BE49-F238E27FC236}">
                <a16:creationId xmlns:a16="http://schemas.microsoft.com/office/drawing/2014/main" id="{F4EBC85B-4B1A-9540-5E0A-C2C449CA430B}"/>
              </a:ext>
            </a:extLst>
          </p:cNvPr>
          <p:cNvCxnSpPr/>
          <p:nvPr/>
        </p:nvCxnSpPr>
        <p:spPr>
          <a:xfrm>
            <a:off x="854295" y="1814876"/>
            <a:ext cx="93127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asellaDiTesto 9">
            <a:extLst>
              <a:ext uri="{FF2B5EF4-FFF2-40B4-BE49-F238E27FC236}">
                <a16:creationId xmlns:a16="http://schemas.microsoft.com/office/drawing/2014/main" id="{7F327E9E-FC0C-53A1-D5CB-E2AC215B8F58}"/>
              </a:ext>
            </a:extLst>
          </p:cNvPr>
          <p:cNvSpPr txBox="1"/>
          <p:nvPr/>
        </p:nvSpPr>
        <p:spPr>
          <a:xfrm>
            <a:off x="4150928" y="1653184"/>
            <a:ext cx="2449710" cy="338554"/>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i="0" u="none" strike="noStrike" kern="1200" cap="none" spc="0" normalizeH="0" baseline="0" noProof="0" dirty="0" err="1">
                <a:ln>
                  <a:noFill/>
                </a:ln>
                <a:effectLst/>
                <a:uLnTx/>
                <a:uFillTx/>
                <a:latin typeface="Montserrat SemiBold" panose="00000700000000000000" pitchFamily="2" charset="0"/>
                <a:cs typeface="Poppins SemiBold" panose="00000700000000000000" pitchFamily="2" charset="0"/>
              </a:rPr>
              <a:t>Gen-Giu</a:t>
            </a:r>
            <a:r>
              <a:rPr kumimoji="0" lang="it-IT" sz="1600" i="0" u="none" strike="noStrike" kern="1200" cap="none" spc="0" normalizeH="0" baseline="0" noProof="0" dirty="0">
                <a:ln>
                  <a:noFill/>
                </a:ln>
                <a:effectLst/>
                <a:uLnTx/>
                <a:uFillTx/>
                <a:latin typeface="Montserrat SemiBold" panose="00000700000000000000" pitchFamily="2" charset="0"/>
                <a:cs typeface="Poppins SemiBold" panose="00000700000000000000" pitchFamily="2" charset="0"/>
              </a:rPr>
              <a:t> 2024 vs 2023</a:t>
            </a:r>
          </a:p>
        </p:txBody>
      </p:sp>
      <p:sp>
        <p:nvSpPr>
          <p:cNvPr id="17" name="CasellaDiTesto 9">
            <a:extLst>
              <a:ext uri="{FF2B5EF4-FFF2-40B4-BE49-F238E27FC236}">
                <a16:creationId xmlns:a16="http://schemas.microsoft.com/office/drawing/2014/main" id="{2A1D9512-3619-0A03-03EA-6803CEBBCC78}"/>
              </a:ext>
            </a:extLst>
          </p:cNvPr>
          <p:cNvSpPr txBox="1"/>
          <p:nvPr/>
        </p:nvSpPr>
        <p:spPr>
          <a:xfrm>
            <a:off x="4150928" y="1976569"/>
            <a:ext cx="260520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i="0" u="none" strike="noStrike" kern="1200" cap="none" spc="0" normalizeH="0" baseline="0" noProof="0" dirty="0">
                <a:ln>
                  <a:noFill/>
                </a:ln>
                <a:effectLst/>
                <a:uLnTx/>
                <a:uFillTx/>
                <a:latin typeface="Montserrat SemiBold" panose="00000700000000000000" pitchFamily="2" charset="0"/>
                <a:cs typeface="Poppins SemiBold" panose="00000700000000000000" pitchFamily="2" charset="0"/>
              </a:rPr>
              <a:t>Totale Mercato: </a:t>
            </a:r>
            <a:r>
              <a:rPr kumimoji="0" lang="it-IT" sz="2000" i="0" u="none" strike="noStrike" kern="1200" cap="none" spc="0" normalizeH="0" baseline="0" noProof="0" dirty="0">
                <a:ln>
                  <a:noFill/>
                </a:ln>
                <a:solidFill>
                  <a:schemeClr val="accent1"/>
                </a:solidFill>
                <a:effectLst/>
                <a:uLnTx/>
                <a:uFillTx/>
                <a:latin typeface="Montserrat ExtraBold" panose="00000900000000000000" pitchFamily="2" charset="0"/>
                <a:cs typeface="Poppins SemiBold" panose="00000700000000000000" pitchFamily="2" charset="0"/>
              </a:rPr>
              <a:t>+6,1%</a:t>
            </a:r>
            <a:endParaRPr kumimoji="0" lang="it-IT" sz="1600" i="0" u="none" strike="noStrike" kern="1200" cap="none" spc="0" normalizeH="0" baseline="0" noProof="0" dirty="0">
              <a:ln>
                <a:noFill/>
              </a:ln>
              <a:solidFill>
                <a:schemeClr val="accent1"/>
              </a:solidFill>
              <a:effectLst/>
              <a:uLnTx/>
              <a:uFillTx/>
              <a:latin typeface="Montserrat ExtraBold" panose="00000900000000000000" pitchFamily="2" charset="0"/>
              <a:cs typeface="Poppins SemiBold" panose="00000700000000000000" pitchFamily="2" charset="0"/>
            </a:endParaRPr>
          </a:p>
        </p:txBody>
      </p:sp>
      <p:sp>
        <p:nvSpPr>
          <p:cNvPr id="18" name="CasellaDiTesto 9">
            <a:extLst>
              <a:ext uri="{FF2B5EF4-FFF2-40B4-BE49-F238E27FC236}">
                <a16:creationId xmlns:a16="http://schemas.microsoft.com/office/drawing/2014/main" id="{67AB5141-770B-C219-82DB-769091795C15}"/>
              </a:ext>
            </a:extLst>
          </p:cNvPr>
          <p:cNvSpPr txBox="1"/>
          <p:nvPr/>
        </p:nvSpPr>
        <p:spPr>
          <a:xfrm>
            <a:off x="4150928" y="2318261"/>
            <a:ext cx="355578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i="0" u="none" strike="noStrike" kern="1200" cap="none" spc="0" normalizeH="0" baseline="0" noProof="0" dirty="0">
                <a:ln>
                  <a:noFill/>
                </a:ln>
                <a:effectLst/>
                <a:uLnTx/>
                <a:uFillTx/>
                <a:latin typeface="Montserrat SemiBold" panose="00000700000000000000" pitchFamily="2" charset="0"/>
                <a:cs typeface="Poppins SemiBold" panose="00000700000000000000" pitchFamily="2" charset="0"/>
              </a:rPr>
              <a:t>TV (Lineare </a:t>
            </a:r>
            <a:r>
              <a:rPr lang="it-IT" sz="1600" dirty="0">
                <a:latin typeface="Montserrat SemiBold" panose="00000700000000000000" pitchFamily="2" charset="0"/>
                <a:cs typeface="Poppins SemiBold" panose="00000700000000000000" pitchFamily="2" charset="0"/>
              </a:rPr>
              <a:t>+ A</a:t>
            </a:r>
            <a:r>
              <a:rPr kumimoji="0" lang="it-IT" sz="1600" i="0" u="none" strike="noStrike" kern="1200" cap="none" spc="0" normalizeH="0" baseline="0" noProof="0" dirty="0" err="1">
                <a:ln>
                  <a:noFill/>
                </a:ln>
                <a:effectLst/>
                <a:uLnTx/>
                <a:uFillTx/>
                <a:latin typeface="Montserrat SemiBold" panose="00000700000000000000" pitchFamily="2" charset="0"/>
                <a:cs typeface="Poppins SemiBold" panose="00000700000000000000" pitchFamily="2" charset="0"/>
              </a:rPr>
              <a:t>dvanced</a:t>
            </a:r>
            <a:r>
              <a:rPr kumimoji="0" lang="it-IT" sz="1600" i="0" u="none" strike="noStrike" kern="1200" cap="none" spc="0" normalizeH="0" baseline="0" noProof="0" dirty="0">
                <a:ln>
                  <a:noFill/>
                </a:ln>
                <a:effectLst/>
                <a:uLnTx/>
                <a:uFillTx/>
                <a:latin typeface="Montserrat SemiBold" panose="00000700000000000000" pitchFamily="2" charset="0"/>
                <a:cs typeface="Poppins SemiBold" panose="00000700000000000000" pitchFamily="2" charset="0"/>
              </a:rPr>
              <a:t>): </a:t>
            </a:r>
            <a:r>
              <a:rPr kumimoji="0" lang="it-IT" sz="2000" i="0" u="none" strike="noStrike" kern="1200" cap="none" spc="0" normalizeH="0" baseline="0" noProof="0" dirty="0">
                <a:ln>
                  <a:noFill/>
                </a:ln>
                <a:solidFill>
                  <a:schemeClr val="accent2"/>
                </a:solidFill>
                <a:effectLst/>
                <a:uLnTx/>
                <a:uFillTx/>
                <a:latin typeface="Montserrat ExtraBold" panose="00000900000000000000" pitchFamily="2" charset="0"/>
                <a:cs typeface="Poppins SemiBold" panose="00000700000000000000" pitchFamily="2" charset="0"/>
              </a:rPr>
              <a:t>+9,1%</a:t>
            </a:r>
            <a:endParaRPr kumimoji="0" lang="it-IT" sz="1600" i="0" u="none" strike="noStrike" kern="1200" cap="none" spc="0" normalizeH="0" baseline="0" noProof="0" dirty="0">
              <a:ln>
                <a:noFill/>
              </a:ln>
              <a:solidFill>
                <a:schemeClr val="accent2"/>
              </a:solidFill>
              <a:effectLst/>
              <a:uLnTx/>
              <a:uFillTx/>
              <a:latin typeface="Montserrat ExtraBold" panose="00000900000000000000" pitchFamily="2" charset="0"/>
              <a:cs typeface="Poppins SemiBold" panose="00000700000000000000" pitchFamily="2" charset="0"/>
            </a:endParaRPr>
          </a:p>
        </p:txBody>
      </p:sp>
      <p:sp>
        <p:nvSpPr>
          <p:cNvPr id="19" name="Flowchart: Connector 18">
            <a:extLst>
              <a:ext uri="{FF2B5EF4-FFF2-40B4-BE49-F238E27FC236}">
                <a16:creationId xmlns:a16="http://schemas.microsoft.com/office/drawing/2014/main" id="{CA55580A-D0D2-1982-79FF-7A813EFA0612}"/>
              </a:ext>
            </a:extLst>
          </p:cNvPr>
          <p:cNvSpPr/>
          <p:nvPr/>
        </p:nvSpPr>
        <p:spPr>
          <a:xfrm>
            <a:off x="3997686" y="2469069"/>
            <a:ext cx="115595" cy="115595"/>
          </a:xfrm>
          <a:prstGeom prst="flowChartConnector">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Flowchart: Connector 19">
            <a:extLst>
              <a:ext uri="{FF2B5EF4-FFF2-40B4-BE49-F238E27FC236}">
                <a16:creationId xmlns:a16="http://schemas.microsoft.com/office/drawing/2014/main" id="{C9C567CA-0F7D-50F0-86B4-6D9B61CDBE5F}"/>
              </a:ext>
            </a:extLst>
          </p:cNvPr>
          <p:cNvSpPr/>
          <p:nvPr/>
        </p:nvSpPr>
        <p:spPr>
          <a:xfrm>
            <a:off x="3997686" y="2118826"/>
            <a:ext cx="115595" cy="115595"/>
          </a:xfrm>
          <a:prstGeom prst="flowChartConnector">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07530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C44B4FE-7386-F344-BD6D-469922755D66}"/>
              </a:ext>
            </a:extLst>
          </p:cNvPr>
          <p:cNvSpPr txBox="1"/>
          <p:nvPr/>
        </p:nvSpPr>
        <p:spPr>
          <a:xfrm>
            <a:off x="465874" y="469556"/>
            <a:ext cx="97011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prstClr val="black"/>
                </a:solidFill>
                <a:latin typeface="Montserrat" pitchFamily="2" charset="77"/>
              </a:rPr>
              <a:t>La nostra stima per la chiusura del 2024</a:t>
            </a:r>
            <a:endParaRPr kumimoji="0" lang="it-IT" sz="2800" b="1" i="0" u="none" strike="noStrike" kern="1200" cap="none" spc="0" normalizeH="0" baseline="0" noProof="0" dirty="0">
              <a:ln>
                <a:noFill/>
              </a:ln>
              <a:solidFill>
                <a:prstClr val="black"/>
              </a:solidFill>
              <a:effectLst/>
              <a:uLnTx/>
              <a:uFillTx/>
              <a:latin typeface="Montserrat" pitchFamily="2" charset="77"/>
              <a:ea typeface="+mn-ea"/>
              <a:cs typeface="+mn-cs"/>
            </a:endParaRPr>
          </a:p>
        </p:txBody>
      </p:sp>
      <p:sp>
        <p:nvSpPr>
          <p:cNvPr id="8" name="CasellaDiTesto 7">
            <a:extLst>
              <a:ext uri="{FF2B5EF4-FFF2-40B4-BE49-F238E27FC236}">
                <a16:creationId xmlns:a16="http://schemas.microsoft.com/office/drawing/2014/main" id="{32596B55-E4C0-EC44-92A6-4966116980E4}"/>
              </a:ext>
            </a:extLst>
          </p:cNvPr>
          <p:cNvSpPr txBox="1"/>
          <p:nvPr/>
        </p:nvSpPr>
        <p:spPr>
          <a:xfrm>
            <a:off x="465873" y="6234555"/>
            <a:ext cx="5353035" cy="446276"/>
          </a:xfrm>
          <a:prstGeom prst="rect">
            <a:avLst/>
          </a:prstGeom>
          <a:noFill/>
        </p:spPr>
        <p:txBody>
          <a:bodyPr wrap="square" rtlCol="0">
            <a:spAutoFit/>
          </a:bodyPr>
          <a:lstStyle/>
          <a:p>
            <a:pPr>
              <a:defRPr/>
            </a:pPr>
            <a:r>
              <a:rPr lang="it-IT" sz="1200" b="1" dirty="0">
                <a:solidFill>
                  <a:schemeClr val="bg1">
                    <a:lumMod val="50000"/>
                  </a:schemeClr>
                </a:solidFill>
                <a:latin typeface="Montserrat" pitchFamily="2" charset="77"/>
              </a:rPr>
              <a:t>Fonte: </a:t>
            </a:r>
            <a:r>
              <a:rPr kumimoji="0" lang="it-IT" sz="1200" b="1" i="0" u="none" strike="noStrike" kern="1200" cap="none" spc="0" normalizeH="0" baseline="0" noProof="0" dirty="0">
                <a:ln>
                  <a:noFill/>
                </a:ln>
                <a:solidFill>
                  <a:prstClr val="white">
                    <a:lumMod val="50000"/>
                  </a:prstClr>
                </a:solidFill>
                <a:effectLst/>
                <a:uLnTx/>
                <a:uFillTx/>
                <a:latin typeface="Montserrat" pitchFamily="2" charset="77"/>
                <a:ea typeface="+mn-ea"/>
                <a:cs typeface="+mn-cs"/>
              </a:rPr>
              <a:t>UNA Media Hub su dati Nielsen + stime UNA</a:t>
            </a:r>
            <a:endParaRPr lang="it-IT" sz="1100" i="1" dirty="0">
              <a:solidFill>
                <a:schemeClr val="bg1">
                  <a:lumMod val="50000"/>
                </a:schemeClr>
              </a:solidFill>
              <a:latin typeface="Montserrat" pitchFamily="2" charset="77"/>
            </a:endParaRPr>
          </a:p>
          <a:p>
            <a:pPr>
              <a:defRPr/>
            </a:pPr>
            <a:endParaRPr lang="it-IT" sz="1100" i="1" dirty="0">
              <a:solidFill>
                <a:schemeClr val="bg1">
                  <a:lumMod val="50000"/>
                </a:schemeClr>
              </a:solidFill>
              <a:latin typeface="Montserrat" pitchFamily="2" charset="77"/>
            </a:endParaRPr>
          </a:p>
        </p:txBody>
      </p:sp>
      <p:pic>
        <p:nvPicPr>
          <p:cNvPr id="36" name="Immagine 35">
            <a:extLst>
              <a:ext uri="{FF2B5EF4-FFF2-40B4-BE49-F238E27FC236}">
                <a16:creationId xmlns:a16="http://schemas.microsoft.com/office/drawing/2014/main" id="{B52A1601-8235-A241-B811-CF63BDC213D9}"/>
              </a:ext>
            </a:extLst>
          </p:cNvPr>
          <p:cNvPicPr>
            <a:picLocks noChangeAspect="1"/>
          </p:cNvPicPr>
          <p:nvPr/>
        </p:nvPicPr>
        <p:blipFill>
          <a:blip r:embed="rId3"/>
          <a:stretch>
            <a:fillRect/>
          </a:stretch>
        </p:blipFill>
        <p:spPr>
          <a:xfrm>
            <a:off x="10157785" y="0"/>
            <a:ext cx="2004362" cy="6858000"/>
          </a:xfrm>
          <a:prstGeom prst="rect">
            <a:avLst/>
          </a:prstGeom>
        </p:spPr>
      </p:pic>
      <p:pic>
        <p:nvPicPr>
          <p:cNvPr id="6" name="Immagine 5">
            <a:extLst>
              <a:ext uri="{FF2B5EF4-FFF2-40B4-BE49-F238E27FC236}">
                <a16:creationId xmlns:a16="http://schemas.microsoft.com/office/drawing/2014/main" id="{E5C0BE42-3401-E84A-B019-D42B378F7E85}"/>
              </a:ext>
            </a:extLst>
          </p:cNvPr>
          <p:cNvPicPr>
            <a:picLocks noChangeAspect="1"/>
          </p:cNvPicPr>
          <p:nvPr/>
        </p:nvPicPr>
        <p:blipFill>
          <a:blip r:embed="rId4"/>
          <a:stretch>
            <a:fillRect/>
          </a:stretch>
        </p:blipFill>
        <p:spPr>
          <a:xfrm>
            <a:off x="10688296" y="469555"/>
            <a:ext cx="1218302" cy="489449"/>
          </a:xfrm>
          <a:prstGeom prst="rect">
            <a:avLst/>
          </a:prstGeom>
        </p:spPr>
      </p:pic>
      <p:sp>
        <p:nvSpPr>
          <p:cNvPr id="2" name="CasellaDiTesto 9">
            <a:extLst>
              <a:ext uri="{FF2B5EF4-FFF2-40B4-BE49-F238E27FC236}">
                <a16:creationId xmlns:a16="http://schemas.microsoft.com/office/drawing/2014/main" id="{15E10AC3-77DD-CFB1-C2F2-6996CF9BCFD7}"/>
              </a:ext>
            </a:extLst>
          </p:cNvPr>
          <p:cNvSpPr txBox="1"/>
          <p:nvPr/>
        </p:nvSpPr>
        <p:spPr>
          <a:xfrm>
            <a:off x="1652740" y="1312999"/>
            <a:ext cx="310694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lumMod val="50000"/>
                  </a:prstClr>
                </a:solidFill>
                <a:effectLst/>
                <a:uLnTx/>
                <a:uFillTx/>
                <a:latin typeface="Montserrat" pitchFamily="2" charset="77"/>
                <a:ea typeface="+mn-ea"/>
                <a:cs typeface="+mn-cs"/>
              </a:rPr>
              <a:t>Valori in milioni di euro </a:t>
            </a:r>
            <a:r>
              <a:rPr kumimoji="0" lang="it-IT" sz="1400" b="1" i="0" u="none" strike="noStrike" kern="1200" cap="none" spc="0" normalizeH="0" baseline="0" noProof="0" dirty="0">
                <a:ln>
                  <a:noFill/>
                </a:ln>
                <a:solidFill>
                  <a:srgbClr val="FFC000"/>
                </a:solidFill>
                <a:effectLst/>
                <a:uLnTx/>
                <a:uFillTx/>
                <a:latin typeface="Montserrat" pitchFamily="2" charset="77"/>
                <a:ea typeface="+mn-ea"/>
                <a:cs typeface="+mn-cs"/>
              </a:rPr>
              <a:t>net </a:t>
            </a:r>
            <a:r>
              <a:rPr kumimoji="0" lang="it-IT" sz="1400" b="1" i="0" u="none" strike="noStrike" kern="1200" cap="none" spc="0" normalizeH="0" baseline="0" noProof="0" dirty="0" err="1">
                <a:ln>
                  <a:noFill/>
                </a:ln>
                <a:solidFill>
                  <a:srgbClr val="FFC000"/>
                </a:solidFill>
                <a:effectLst/>
                <a:uLnTx/>
                <a:uFillTx/>
                <a:latin typeface="Montserrat" pitchFamily="2" charset="77"/>
                <a:ea typeface="+mn-ea"/>
                <a:cs typeface="+mn-cs"/>
              </a:rPr>
              <a:t>net</a:t>
            </a:r>
            <a:endParaRPr kumimoji="0" lang="it-IT" sz="1400" b="1" i="0" u="none" strike="noStrike" kern="1200" cap="none" spc="0" normalizeH="0" baseline="0" noProof="0" dirty="0">
              <a:ln>
                <a:noFill/>
              </a:ln>
              <a:solidFill>
                <a:srgbClr val="FFC000"/>
              </a:solidFill>
              <a:effectLst/>
              <a:uLnTx/>
              <a:uFillTx/>
              <a:latin typeface="Montserrat" pitchFamily="2" charset="77"/>
              <a:ea typeface="+mn-ea"/>
              <a:cs typeface="+mn-cs"/>
            </a:endParaRPr>
          </a:p>
        </p:txBody>
      </p:sp>
      <p:graphicFrame>
        <p:nvGraphicFramePr>
          <p:cNvPr id="13" name="Grafico 10">
            <a:extLst>
              <a:ext uri="{FF2B5EF4-FFF2-40B4-BE49-F238E27FC236}">
                <a16:creationId xmlns:a16="http://schemas.microsoft.com/office/drawing/2014/main" id="{C778ECFA-F4B0-8179-308E-8587DF3515ED}"/>
              </a:ext>
            </a:extLst>
          </p:cNvPr>
          <p:cNvGraphicFramePr/>
          <p:nvPr>
            <p:extLst>
              <p:ext uri="{D42A27DB-BD31-4B8C-83A1-F6EECF244321}">
                <p14:modId xmlns:p14="http://schemas.microsoft.com/office/powerpoint/2010/main" val="2892697203"/>
              </p:ext>
            </p:extLst>
          </p:nvPr>
        </p:nvGraphicFramePr>
        <p:xfrm>
          <a:off x="695681" y="1462332"/>
          <a:ext cx="8128000" cy="4384503"/>
        </p:xfrm>
        <a:graphic>
          <a:graphicData uri="http://schemas.openxmlformats.org/drawingml/2006/chart">
            <c:chart xmlns:c="http://schemas.openxmlformats.org/drawingml/2006/chart" xmlns:r="http://schemas.openxmlformats.org/officeDocument/2006/relationships" r:id="rId5"/>
          </a:graphicData>
        </a:graphic>
      </p:graphicFrame>
      <p:sp>
        <p:nvSpPr>
          <p:cNvPr id="17" name="CasellaDiTesto 32">
            <a:extLst>
              <a:ext uri="{FF2B5EF4-FFF2-40B4-BE49-F238E27FC236}">
                <a16:creationId xmlns:a16="http://schemas.microsoft.com/office/drawing/2014/main" id="{E4935874-37B2-BB2A-FBA4-CAB0CC604C29}"/>
              </a:ext>
            </a:extLst>
          </p:cNvPr>
          <p:cNvSpPr txBox="1"/>
          <p:nvPr/>
        </p:nvSpPr>
        <p:spPr>
          <a:xfrm>
            <a:off x="8216987" y="4438221"/>
            <a:ext cx="1266042"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uLnTx/>
                <a:uFillTx/>
                <a:latin typeface="Montserrat" pitchFamily="2" charset="77"/>
                <a:ea typeface="+mn-ea"/>
                <a:cs typeface="+mn-cs"/>
              </a:rPr>
              <a:t>+4,0%</a:t>
            </a:r>
          </a:p>
        </p:txBody>
      </p:sp>
      <p:sp>
        <p:nvSpPr>
          <p:cNvPr id="18" name="CasellaDiTesto 32">
            <a:extLst>
              <a:ext uri="{FF2B5EF4-FFF2-40B4-BE49-F238E27FC236}">
                <a16:creationId xmlns:a16="http://schemas.microsoft.com/office/drawing/2014/main" id="{9959BC57-B6A1-FAC1-FCEA-4B6925854D6A}"/>
              </a:ext>
            </a:extLst>
          </p:cNvPr>
          <p:cNvSpPr txBox="1"/>
          <p:nvPr/>
        </p:nvSpPr>
        <p:spPr>
          <a:xfrm>
            <a:off x="7684137" y="3019912"/>
            <a:ext cx="1266042"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uLnTx/>
                <a:uFillTx/>
                <a:latin typeface="Montserrat" pitchFamily="2" charset="77"/>
                <a:ea typeface="+mn-ea"/>
                <a:cs typeface="+mn-cs"/>
              </a:rPr>
              <a:t>+15,3%</a:t>
            </a:r>
          </a:p>
        </p:txBody>
      </p:sp>
      <p:pic>
        <p:nvPicPr>
          <p:cNvPr id="19" name="Picture 18">
            <a:extLst>
              <a:ext uri="{FF2B5EF4-FFF2-40B4-BE49-F238E27FC236}">
                <a16:creationId xmlns:a16="http://schemas.microsoft.com/office/drawing/2014/main" id="{B2D02C13-591A-573F-EF40-A75CE86111A3}"/>
              </a:ext>
            </a:extLst>
          </p:cNvPr>
          <p:cNvPicPr>
            <a:picLocks noChangeAspect="1"/>
          </p:cNvPicPr>
          <p:nvPr/>
        </p:nvPicPr>
        <p:blipFill>
          <a:blip r:embed="rId6"/>
          <a:stretch>
            <a:fillRect/>
          </a:stretch>
        </p:blipFill>
        <p:spPr>
          <a:xfrm>
            <a:off x="7107059" y="3085804"/>
            <a:ext cx="614448" cy="402132"/>
          </a:xfrm>
          <a:prstGeom prst="rect">
            <a:avLst/>
          </a:prstGeom>
        </p:spPr>
      </p:pic>
      <p:pic>
        <p:nvPicPr>
          <p:cNvPr id="20" name="Picture 19">
            <a:extLst>
              <a:ext uri="{FF2B5EF4-FFF2-40B4-BE49-F238E27FC236}">
                <a16:creationId xmlns:a16="http://schemas.microsoft.com/office/drawing/2014/main" id="{91984D9E-1AB8-CD0F-8AAF-FC0BF7ADE08C}"/>
              </a:ext>
            </a:extLst>
          </p:cNvPr>
          <p:cNvPicPr>
            <a:picLocks noChangeAspect="1"/>
          </p:cNvPicPr>
          <p:nvPr/>
        </p:nvPicPr>
        <p:blipFill>
          <a:blip r:embed="rId6"/>
          <a:stretch>
            <a:fillRect/>
          </a:stretch>
        </p:blipFill>
        <p:spPr>
          <a:xfrm>
            <a:off x="7592236" y="4472717"/>
            <a:ext cx="614448" cy="402132"/>
          </a:xfrm>
          <a:prstGeom prst="rect">
            <a:avLst/>
          </a:prstGeom>
        </p:spPr>
      </p:pic>
      <p:pic>
        <p:nvPicPr>
          <p:cNvPr id="22" name="Picture 21">
            <a:extLst>
              <a:ext uri="{FF2B5EF4-FFF2-40B4-BE49-F238E27FC236}">
                <a16:creationId xmlns:a16="http://schemas.microsoft.com/office/drawing/2014/main" id="{BC8344C7-53D8-628A-5796-296C9F3137B3}"/>
              </a:ext>
            </a:extLst>
          </p:cNvPr>
          <p:cNvPicPr>
            <a:picLocks noChangeAspect="1"/>
          </p:cNvPicPr>
          <p:nvPr/>
        </p:nvPicPr>
        <p:blipFill>
          <a:blip r:embed="rId6"/>
          <a:stretch>
            <a:fillRect/>
          </a:stretch>
        </p:blipFill>
        <p:spPr>
          <a:xfrm>
            <a:off x="6416163" y="2401289"/>
            <a:ext cx="614448" cy="402132"/>
          </a:xfrm>
          <a:prstGeom prst="rect">
            <a:avLst/>
          </a:prstGeom>
        </p:spPr>
      </p:pic>
      <p:sp>
        <p:nvSpPr>
          <p:cNvPr id="23" name="CasellaDiTesto 32">
            <a:extLst>
              <a:ext uri="{FF2B5EF4-FFF2-40B4-BE49-F238E27FC236}">
                <a16:creationId xmlns:a16="http://schemas.microsoft.com/office/drawing/2014/main" id="{DBB84743-2E5F-FD5D-BE6B-F3B337E5DC8A}"/>
              </a:ext>
            </a:extLst>
          </p:cNvPr>
          <p:cNvSpPr txBox="1"/>
          <p:nvPr/>
        </p:nvSpPr>
        <p:spPr>
          <a:xfrm>
            <a:off x="7033953" y="2350278"/>
            <a:ext cx="1266042"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uLnTx/>
                <a:uFillTx/>
                <a:latin typeface="Montserrat" pitchFamily="2" charset="77"/>
                <a:ea typeface="+mn-ea"/>
                <a:cs typeface="+mn-cs"/>
              </a:rPr>
              <a:t>-11,1%</a:t>
            </a:r>
          </a:p>
        </p:txBody>
      </p:sp>
      <p:sp>
        <p:nvSpPr>
          <p:cNvPr id="24" name="CasellaDiTesto 32">
            <a:extLst>
              <a:ext uri="{FF2B5EF4-FFF2-40B4-BE49-F238E27FC236}">
                <a16:creationId xmlns:a16="http://schemas.microsoft.com/office/drawing/2014/main" id="{B546D192-8222-6BA6-B4AB-F8812897AECE}"/>
              </a:ext>
            </a:extLst>
          </p:cNvPr>
          <p:cNvSpPr txBox="1"/>
          <p:nvPr/>
        </p:nvSpPr>
        <p:spPr>
          <a:xfrm>
            <a:off x="7841024" y="3726766"/>
            <a:ext cx="1266042"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uLnTx/>
                <a:uFillTx/>
                <a:latin typeface="Montserrat" pitchFamily="2" charset="77"/>
                <a:ea typeface="+mn-ea"/>
                <a:cs typeface="+mn-cs"/>
              </a:rPr>
              <a:t>+1,2%</a:t>
            </a:r>
          </a:p>
        </p:txBody>
      </p:sp>
      <p:pic>
        <p:nvPicPr>
          <p:cNvPr id="25" name="Picture 24">
            <a:extLst>
              <a:ext uri="{FF2B5EF4-FFF2-40B4-BE49-F238E27FC236}">
                <a16:creationId xmlns:a16="http://schemas.microsoft.com/office/drawing/2014/main" id="{FC4B9B3E-DE42-1758-B8A9-007BD8C51691}"/>
              </a:ext>
            </a:extLst>
          </p:cNvPr>
          <p:cNvPicPr>
            <a:picLocks noChangeAspect="1"/>
          </p:cNvPicPr>
          <p:nvPr/>
        </p:nvPicPr>
        <p:blipFill>
          <a:blip r:embed="rId6"/>
          <a:stretch>
            <a:fillRect/>
          </a:stretch>
        </p:blipFill>
        <p:spPr>
          <a:xfrm>
            <a:off x="7285012" y="3784855"/>
            <a:ext cx="614448" cy="390943"/>
          </a:xfrm>
          <a:prstGeom prst="rect">
            <a:avLst/>
          </a:prstGeom>
        </p:spPr>
      </p:pic>
      <p:sp>
        <p:nvSpPr>
          <p:cNvPr id="3" name="CasellaDiTesto 32">
            <a:extLst>
              <a:ext uri="{FF2B5EF4-FFF2-40B4-BE49-F238E27FC236}">
                <a16:creationId xmlns:a16="http://schemas.microsoft.com/office/drawing/2014/main" id="{D8411E43-F343-C73F-1C4C-29997C2DB1F0}"/>
              </a:ext>
            </a:extLst>
          </p:cNvPr>
          <p:cNvSpPr txBox="1"/>
          <p:nvPr/>
        </p:nvSpPr>
        <p:spPr>
          <a:xfrm>
            <a:off x="8474045" y="5080446"/>
            <a:ext cx="1537377"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chemeClr val="accent2"/>
                </a:solidFill>
                <a:effectLst>
                  <a:outerShdw blurRad="38100" dist="38100" dir="2700000" algn="tl">
                    <a:srgbClr val="000000">
                      <a:alpha val="43137"/>
                    </a:srgbClr>
                  </a:outerShdw>
                </a:effectLst>
                <a:uLnTx/>
                <a:uFillTx/>
                <a:latin typeface="Montserrat" pitchFamily="2" charset="77"/>
                <a:ea typeface="+mn-ea"/>
                <a:cs typeface="+mn-cs"/>
              </a:rPr>
              <a:t>+5,0%</a:t>
            </a:r>
          </a:p>
        </p:txBody>
      </p:sp>
      <p:pic>
        <p:nvPicPr>
          <p:cNvPr id="4" name="Picture 3">
            <a:extLst>
              <a:ext uri="{FF2B5EF4-FFF2-40B4-BE49-F238E27FC236}">
                <a16:creationId xmlns:a16="http://schemas.microsoft.com/office/drawing/2014/main" id="{F74E0963-E268-2B07-D29E-5616B74D6069}"/>
              </a:ext>
            </a:extLst>
          </p:cNvPr>
          <p:cNvPicPr>
            <a:picLocks noChangeAspect="1"/>
          </p:cNvPicPr>
          <p:nvPr/>
        </p:nvPicPr>
        <p:blipFill>
          <a:blip r:embed="rId6"/>
          <a:stretch>
            <a:fillRect/>
          </a:stretch>
        </p:blipFill>
        <p:spPr>
          <a:xfrm>
            <a:off x="7859597" y="5171768"/>
            <a:ext cx="614448" cy="402132"/>
          </a:xfrm>
          <a:prstGeom prst="rect">
            <a:avLst/>
          </a:prstGeom>
        </p:spPr>
      </p:pic>
      <p:sp>
        <p:nvSpPr>
          <p:cNvPr id="9" name="Rectangle 8">
            <a:extLst>
              <a:ext uri="{FF2B5EF4-FFF2-40B4-BE49-F238E27FC236}">
                <a16:creationId xmlns:a16="http://schemas.microsoft.com/office/drawing/2014/main" id="{09CDD422-7560-89AC-8A6B-ABE1D3DE3D1C}"/>
              </a:ext>
            </a:extLst>
          </p:cNvPr>
          <p:cNvSpPr/>
          <p:nvPr/>
        </p:nvSpPr>
        <p:spPr>
          <a:xfrm>
            <a:off x="695680" y="5051525"/>
            <a:ext cx="9801073" cy="686282"/>
          </a:xfrm>
          <a:prstGeom prst="rect">
            <a:avLst/>
          </a:prstGeom>
          <a:noFill/>
          <a:ln>
            <a:solidFill>
              <a:schemeClr val="accent2"/>
            </a:solid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13264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C44B4FE-7386-F344-BD6D-469922755D66}"/>
              </a:ext>
            </a:extLst>
          </p:cNvPr>
          <p:cNvSpPr txBox="1"/>
          <p:nvPr/>
        </p:nvSpPr>
        <p:spPr>
          <a:xfrm>
            <a:off x="465874" y="469556"/>
            <a:ext cx="991013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prstClr val="black"/>
                </a:solidFill>
                <a:effectLst/>
                <a:uLnTx/>
                <a:uFillTx/>
                <a:latin typeface="Montserrat" pitchFamily="2" charset="77"/>
                <a:ea typeface="+mn-ea"/>
                <a:cs typeface="+mn-cs"/>
              </a:rPr>
              <a:t>La fotografia del Mercato con e senza la </a:t>
            </a:r>
            <a:r>
              <a:rPr kumimoji="0" lang="it-IT" sz="2800" b="1" i="1" u="none" strike="noStrike" kern="1200" cap="none" spc="0" normalizeH="0" baseline="0" noProof="0" dirty="0">
                <a:ln>
                  <a:noFill/>
                </a:ln>
                <a:solidFill>
                  <a:prstClr val="black"/>
                </a:solidFill>
                <a:effectLst/>
                <a:uLnTx/>
                <a:uFillTx/>
                <a:latin typeface="Montserrat" pitchFamily="2" charset="77"/>
                <a:ea typeface="+mn-ea"/>
                <a:cs typeface="+mn-cs"/>
              </a:rPr>
              <a:t>coda lunga</a:t>
            </a:r>
          </a:p>
        </p:txBody>
      </p:sp>
      <p:sp>
        <p:nvSpPr>
          <p:cNvPr id="8" name="CasellaDiTesto 7">
            <a:extLst>
              <a:ext uri="{FF2B5EF4-FFF2-40B4-BE49-F238E27FC236}">
                <a16:creationId xmlns:a16="http://schemas.microsoft.com/office/drawing/2014/main" id="{32596B55-E4C0-EC44-92A6-4966116980E4}"/>
              </a:ext>
            </a:extLst>
          </p:cNvPr>
          <p:cNvSpPr txBox="1"/>
          <p:nvPr/>
        </p:nvSpPr>
        <p:spPr>
          <a:xfrm>
            <a:off x="465874" y="6234555"/>
            <a:ext cx="4294765" cy="276999"/>
          </a:xfrm>
          <a:prstGeom prst="rect">
            <a:avLst/>
          </a:prstGeom>
          <a:noFill/>
        </p:spPr>
        <p:txBody>
          <a:bodyPr wrap="none" rtlCol="0">
            <a:spAutoFit/>
          </a:bodyPr>
          <a:lstStyle/>
          <a:p>
            <a:pPr>
              <a:defRPr/>
            </a:pPr>
            <a:r>
              <a:rPr kumimoji="0" lang="it-IT" sz="1200" b="1" i="0" u="none" strike="noStrike" kern="1200" cap="none" spc="0" normalizeH="0" baseline="0" noProof="0" dirty="0">
                <a:ln>
                  <a:noFill/>
                </a:ln>
                <a:solidFill>
                  <a:prstClr val="white">
                    <a:lumMod val="50000"/>
                  </a:prstClr>
                </a:solidFill>
                <a:effectLst/>
                <a:uLnTx/>
                <a:uFillTx/>
                <a:latin typeface="Montserrat" pitchFamily="2" charset="77"/>
                <a:ea typeface="+mn-ea"/>
                <a:cs typeface="+mn-cs"/>
              </a:rPr>
              <a:t>Fonte: UNA Media Hub su dati Nielsen + stime UNA</a:t>
            </a:r>
            <a:endParaRPr lang="it-IT" sz="1100" i="1" dirty="0">
              <a:solidFill>
                <a:schemeClr val="bg1">
                  <a:lumMod val="50000"/>
                </a:schemeClr>
              </a:solidFill>
              <a:latin typeface="Montserrat" pitchFamily="2" charset="77"/>
            </a:endParaRPr>
          </a:p>
        </p:txBody>
      </p:sp>
      <p:sp>
        <p:nvSpPr>
          <p:cNvPr id="10" name="CasellaDiTesto 9">
            <a:extLst>
              <a:ext uri="{FF2B5EF4-FFF2-40B4-BE49-F238E27FC236}">
                <a16:creationId xmlns:a16="http://schemas.microsoft.com/office/drawing/2014/main" id="{3B9EC4E3-AC02-B247-AA55-0CD3CC3FB3BF}"/>
              </a:ext>
            </a:extLst>
          </p:cNvPr>
          <p:cNvSpPr txBox="1"/>
          <p:nvPr/>
        </p:nvSpPr>
        <p:spPr>
          <a:xfrm>
            <a:off x="1422004" y="2122814"/>
            <a:ext cx="268535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white">
                    <a:lumMod val="50000"/>
                  </a:prstClr>
                </a:solidFill>
                <a:effectLst/>
                <a:uLnTx/>
                <a:uFillTx/>
                <a:latin typeface="Montserrat" pitchFamily="2" charset="77"/>
                <a:ea typeface="+mn-ea"/>
                <a:cs typeface="+mn-cs"/>
              </a:rPr>
              <a:t>Valori in milioni di euro </a:t>
            </a:r>
            <a:r>
              <a:rPr lang="it-IT" sz="1200" b="1" dirty="0">
                <a:solidFill>
                  <a:schemeClr val="accent4"/>
                </a:solidFill>
                <a:latin typeface="Montserrat" pitchFamily="2" charset="77"/>
              </a:rPr>
              <a:t>net </a:t>
            </a:r>
            <a:r>
              <a:rPr lang="it-IT" sz="1200" b="1" dirty="0" err="1">
                <a:solidFill>
                  <a:schemeClr val="accent4"/>
                </a:solidFill>
                <a:latin typeface="Montserrat" pitchFamily="2" charset="77"/>
              </a:rPr>
              <a:t>net</a:t>
            </a:r>
            <a:endParaRPr lang="it-IT" sz="1200" b="1" dirty="0">
              <a:solidFill>
                <a:schemeClr val="accent4"/>
              </a:solidFill>
              <a:latin typeface="Montserrat" pitchFamily="2" charset="77"/>
            </a:endParaRPr>
          </a:p>
        </p:txBody>
      </p:sp>
      <p:pic>
        <p:nvPicPr>
          <p:cNvPr id="36" name="Immagine 35">
            <a:extLst>
              <a:ext uri="{FF2B5EF4-FFF2-40B4-BE49-F238E27FC236}">
                <a16:creationId xmlns:a16="http://schemas.microsoft.com/office/drawing/2014/main" id="{B52A1601-8235-A241-B811-CF63BDC213D9}"/>
              </a:ext>
            </a:extLst>
          </p:cNvPr>
          <p:cNvPicPr>
            <a:picLocks noChangeAspect="1"/>
          </p:cNvPicPr>
          <p:nvPr/>
        </p:nvPicPr>
        <p:blipFill>
          <a:blip r:embed="rId2"/>
          <a:stretch>
            <a:fillRect/>
          </a:stretch>
        </p:blipFill>
        <p:spPr>
          <a:xfrm>
            <a:off x="10214526" y="0"/>
            <a:ext cx="2004362" cy="6858000"/>
          </a:xfrm>
          <a:prstGeom prst="rect">
            <a:avLst/>
          </a:prstGeom>
        </p:spPr>
      </p:pic>
      <p:pic>
        <p:nvPicPr>
          <p:cNvPr id="6" name="Immagine 5">
            <a:extLst>
              <a:ext uri="{FF2B5EF4-FFF2-40B4-BE49-F238E27FC236}">
                <a16:creationId xmlns:a16="http://schemas.microsoft.com/office/drawing/2014/main" id="{E5C0BE42-3401-E84A-B019-D42B378F7E85}"/>
              </a:ext>
            </a:extLst>
          </p:cNvPr>
          <p:cNvPicPr>
            <a:picLocks noChangeAspect="1"/>
          </p:cNvPicPr>
          <p:nvPr/>
        </p:nvPicPr>
        <p:blipFill>
          <a:blip r:embed="rId3"/>
          <a:stretch>
            <a:fillRect/>
          </a:stretch>
        </p:blipFill>
        <p:spPr>
          <a:xfrm>
            <a:off x="10688296" y="469555"/>
            <a:ext cx="1218302" cy="489449"/>
          </a:xfrm>
          <a:prstGeom prst="rect">
            <a:avLst/>
          </a:prstGeom>
        </p:spPr>
      </p:pic>
      <p:graphicFrame>
        <p:nvGraphicFramePr>
          <p:cNvPr id="3" name="Grafico 10">
            <a:extLst>
              <a:ext uri="{FF2B5EF4-FFF2-40B4-BE49-F238E27FC236}">
                <a16:creationId xmlns:a16="http://schemas.microsoft.com/office/drawing/2014/main" id="{A418A4D6-EE7A-20D8-7391-201AABC51B44}"/>
              </a:ext>
            </a:extLst>
          </p:cNvPr>
          <p:cNvGraphicFramePr/>
          <p:nvPr>
            <p:extLst>
              <p:ext uri="{D42A27DB-BD31-4B8C-83A1-F6EECF244321}">
                <p14:modId xmlns:p14="http://schemas.microsoft.com/office/powerpoint/2010/main" val="3857770275"/>
              </p:ext>
            </p:extLst>
          </p:nvPr>
        </p:nvGraphicFramePr>
        <p:xfrm>
          <a:off x="415832" y="2176603"/>
          <a:ext cx="8128000" cy="1452938"/>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306F7961-0141-F082-C0D4-8F29F05599CE}"/>
              </a:ext>
            </a:extLst>
          </p:cNvPr>
          <p:cNvSpPr txBox="1"/>
          <p:nvPr/>
        </p:nvSpPr>
        <p:spPr>
          <a:xfrm>
            <a:off x="1610807" y="2749183"/>
            <a:ext cx="5290457"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b="1" i="0" u="none" strike="noStrike" kern="1200" cap="none" spc="0" normalizeH="0" baseline="0" dirty="0">
                <a:ln>
                  <a:noFill/>
                </a:ln>
                <a:solidFill>
                  <a:schemeClr val="bg1"/>
                </a:solidFill>
                <a:effectLst>
                  <a:outerShdw blurRad="38100" dist="38100" dir="2700000" algn="tl">
                    <a:srgbClr val="000000">
                      <a:alpha val="43137"/>
                    </a:srgbClr>
                  </a:outerShdw>
                </a:effectLst>
                <a:uLnTx/>
                <a:uFillTx/>
                <a:latin typeface="Montserrat" pitchFamily="2" charset="0"/>
                <a:ea typeface="+mn-ea"/>
                <a:cs typeface="+mn-cs"/>
              </a:rPr>
              <a:t>Mercato </a:t>
            </a:r>
            <a:r>
              <a:rPr kumimoji="0" lang="it-IT" b="1" i="0" u="sng" strike="noStrike" kern="1200" cap="none" spc="0" normalizeH="0" baseline="0" dirty="0">
                <a:ln>
                  <a:noFill/>
                </a:ln>
                <a:solidFill>
                  <a:schemeClr val="bg1"/>
                </a:solidFill>
                <a:effectLst>
                  <a:outerShdw blurRad="38100" dist="38100" dir="2700000" algn="tl">
                    <a:srgbClr val="000000">
                      <a:alpha val="43137"/>
                    </a:srgbClr>
                  </a:outerShdw>
                </a:effectLst>
                <a:uLnTx/>
                <a:uFillTx/>
                <a:latin typeface="Montserrat" pitchFamily="2" charset="0"/>
                <a:ea typeface="+mn-ea"/>
                <a:cs typeface="+mn-cs"/>
              </a:rPr>
              <a:t>comprensivo</a:t>
            </a:r>
            <a:r>
              <a:rPr kumimoji="0" lang="it-IT" b="1" i="0" u="none" strike="noStrike" kern="1200" cap="none" spc="0" normalizeH="0" baseline="0" dirty="0">
                <a:ln>
                  <a:noFill/>
                </a:ln>
                <a:solidFill>
                  <a:schemeClr val="bg1"/>
                </a:solidFill>
                <a:effectLst>
                  <a:outerShdw blurRad="38100" dist="38100" dir="2700000" algn="tl">
                    <a:srgbClr val="000000">
                      <a:alpha val="43137"/>
                    </a:srgbClr>
                  </a:outerShdw>
                </a:effectLst>
                <a:uLnTx/>
                <a:uFillTx/>
                <a:latin typeface="Montserrat" pitchFamily="2" charset="0"/>
                <a:ea typeface="+mn-ea"/>
                <a:cs typeface="+mn-cs"/>
              </a:rPr>
              <a:t> di coda lunga</a:t>
            </a:r>
          </a:p>
        </p:txBody>
      </p:sp>
      <p:sp>
        <p:nvSpPr>
          <p:cNvPr id="21" name="CasellaDiTesto 7">
            <a:extLst>
              <a:ext uri="{FF2B5EF4-FFF2-40B4-BE49-F238E27FC236}">
                <a16:creationId xmlns:a16="http://schemas.microsoft.com/office/drawing/2014/main" id="{F651E702-9B1B-12C8-40FF-F42702375CE1}"/>
              </a:ext>
            </a:extLst>
          </p:cNvPr>
          <p:cNvSpPr txBox="1"/>
          <p:nvPr/>
        </p:nvSpPr>
        <p:spPr>
          <a:xfrm>
            <a:off x="521252" y="1023149"/>
            <a:ext cx="92479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dirty="0">
                <a:ln>
                  <a:noFill/>
                </a:ln>
                <a:effectLst/>
                <a:uLnTx/>
                <a:uFillTx/>
                <a:latin typeface="Montserrat" pitchFamily="2" charset="77"/>
                <a:ea typeface="+mn-ea"/>
                <a:cs typeface="+mn-cs"/>
              </a:rPr>
              <a:t>Che cos’è la coda lunga?  </a:t>
            </a:r>
            <a:r>
              <a:rPr kumimoji="0" lang="it-IT" sz="1100" i="0" u="none" strike="noStrike" kern="1200" cap="none" spc="0" normalizeH="0" baseline="0" noProof="0" dirty="0">
                <a:ln>
                  <a:noFill/>
                </a:ln>
                <a:effectLst/>
                <a:uLnTx/>
                <a:uFillTx/>
                <a:latin typeface="Montserrat" pitchFamily="2" charset="77"/>
                <a:ea typeface="+mn-ea"/>
                <a:cs typeface="+mn-cs"/>
              </a:rPr>
              <a:t>E’ tutta quella parte afferente a investimenti minimali non rilevanti per gli operatori professionali</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100" b="1" dirty="0">
                <a:latin typeface="Montserrat" pitchFamily="2" charset="77"/>
              </a:rPr>
              <a:t>Quanto rappresenta? </a:t>
            </a:r>
            <a:r>
              <a:rPr lang="it-IT" sz="1100" dirty="0">
                <a:latin typeface="Montserrat" pitchFamily="2" charset="77"/>
              </a:rPr>
              <a:t>Circa il 52% delle revenue degli OTT proviene dalle piccole e micro imprese (coda lunga)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i="1" u="none" strike="noStrike" kern="1200" cap="none" spc="0" normalizeH="0" baseline="0" noProof="0" dirty="0">
              <a:ln>
                <a:noFill/>
              </a:ln>
              <a:effectLst/>
              <a:uLnTx/>
              <a:uFillTx/>
              <a:latin typeface="Montserrat" pitchFamily="2" charset="77"/>
              <a:ea typeface="+mn-ea"/>
              <a:cs typeface="+mn-cs"/>
            </a:endParaRPr>
          </a:p>
        </p:txBody>
      </p:sp>
      <p:graphicFrame>
        <p:nvGraphicFramePr>
          <p:cNvPr id="25" name="Grafico 10">
            <a:extLst>
              <a:ext uri="{FF2B5EF4-FFF2-40B4-BE49-F238E27FC236}">
                <a16:creationId xmlns:a16="http://schemas.microsoft.com/office/drawing/2014/main" id="{48990751-42A4-DCEA-3CA6-2F1B095CBDDD}"/>
              </a:ext>
            </a:extLst>
          </p:cNvPr>
          <p:cNvGraphicFramePr/>
          <p:nvPr>
            <p:extLst>
              <p:ext uri="{D42A27DB-BD31-4B8C-83A1-F6EECF244321}">
                <p14:modId xmlns:p14="http://schemas.microsoft.com/office/powerpoint/2010/main" val="1655810744"/>
              </p:ext>
            </p:extLst>
          </p:nvPr>
        </p:nvGraphicFramePr>
        <p:xfrm>
          <a:off x="515915" y="4359875"/>
          <a:ext cx="7228017" cy="1452938"/>
        </p:xfrm>
        <a:graphic>
          <a:graphicData uri="http://schemas.openxmlformats.org/drawingml/2006/chart">
            <c:chart xmlns:c="http://schemas.openxmlformats.org/drawingml/2006/chart" xmlns:r="http://schemas.openxmlformats.org/officeDocument/2006/relationships" r:id="rId5"/>
          </a:graphicData>
        </a:graphic>
      </p:graphicFrame>
      <p:sp>
        <p:nvSpPr>
          <p:cNvPr id="26" name="TextBox 25">
            <a:extLst>
              <a:ext uri="{FF2B5EF4-FFF2-40B4-BE49-F238E27FC236}">
                <a16:creationId xmlns:a16="http://schemas.microsoft.com/office/drawing/2014/main" id="{F4469FCC-4DD2-CDF9-F893-17335C019923}"/>
              </a:ext>
            </a:extLst>
          </p:cNvPr>
          <p:cNvSpPr txBox="1"/>
          <p:nvPr/>
        </p:nvSpPr>
        <p:spPr>
          <a:xfrm>
            <a:off x="1660848" y="4915930"/>
            <a:ext cx="5290457"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b="1" i="0" u="none" strike="noStrike" kern="1200" cap="none" spc="0" normalizeH="0" baseline="0" dirty="0">
                <a:ln>
                  <a:noFill/>
                </a:ln>
                <a:solidFill>
                  <a:schemeClr val="bg1"/>
                </a:solidFill>
                <a:effectLst>
                  <a:outerShdw blurRad="38100" dist="38100" dir="2700000" algn="tl">
                    <a:srgbClr val="000000">
                      <a:alpha val="43137"/>
                    </a:srgbClr>
                  </a:outerShdw>
                </a:effectLst>
                <a:uLnTx/>
                <a:uFillTx/>
                <a:latin typeface="Montserrat" pitchFamily="2" charset="0"/>
                <a:ea typeface="+mn-ea"/>
                <a:cs typeface="+mn-cs"/>
              </a:rPr>
              <a:t>Mercato </a:t>
            </a:r>
            <a:r>
              <a:rPr kumimoji="0" lang="it-IT" b="1" i="0" u="sng" strike="noStrike" kern="1200" cap="none" spc="0" normalizeH="0" baseline="0" dirty="0">
                <a:ln>
                  <a:noFill/>
                </a:ln>
                <a:solidFill>
                  <a:schemeClr val="bg1"/>
                </a:solidFill>
                <a:effectLst>
                  <a:outerShdw blurRad="38100" dist="38100" dir="2700000" algn="tl">
                    <a:srgbClr val="000000">
                      <a:alpha val="43137"/>
                    </a:srgbClr>
                  </a:outerShdw>
                </a:effectLst>
                <a:uLnTx/>
                <a:uFillTx/>
                <a:latin typeface="Montserrat" pitchFamily="2" charset="0"/>
                <a:ea typeface="+mn-ea"/>
                <a:cs typeface="+mn-cs"/>
              </a:rPr>
              <a:t>senza</a:t>
            </a:r>
            <a:r>
              <a:rPr kumimoji="0" lang="it-IT" b="1" i="0" u="none" strike="noStrike" kern="1200" cap="none" spc="0" normalizeH="0" baseline="0" dirty="0">
                <a:ln>
                  <a:noFill/>
                </a:ln>
                <a:solidFill>
                  <a:schemeClr val="bg1"/>
                </a:solidFill>
                <a:effectLst>
                  <a:outerShdw blurRad="38100" dist="38100" dir="2700000" algn="tl">
                    <a:srgbClr val="000000">
                      <a:alpha val="43137"/>
                    </a:srgbClr>
                  </a:outerShdw>
                </a:effectLst>
                <a:uLnTx/>
                <a:uFillTx/>
                <a:latin typeface="Montserrat" pitchFamily="2" charset="0"/>
                <a:ea typeface="+mn-ea"/>
                <a:cs typeface="+mn-cs"/>
              </a:rPr>
              <a:t> coda lunga</a:t>
            </a:r>
          </a:p>
        </p:txBody>
      </p:sp>
      <p:pic>
        <p:nvPicPr>
          <p:cNvPr id="34" name="Picture 33">
            <a:extLst>
              <a:ext uri="{FF2B5EF4-FFF2-40B4-BE49-F238E27FC236}">
                <a16:creationId xmlns:a16="http://schemas.microsoft.com/office/drawing/2014/main" id="{FD0900F1-818C-FDB9-B72A-730145D2B028}"/>
              </a:ext>
            </a:extLst>
          </p:cNvPr>
          <p:cNvPicPr>
            <a:picLocks noChangeAspect="1"/>
          </p:cNvPicPr>
          <p:nvPr/>
        </p:nvPicPr>
        <p:blipFill rotWithShape="1">
          <a:blip r:embed="rId6"/>
          <a:srcRect l="4602"/>
          <a:stretch/>
        </p:blipFill>
        <p:spPr>
          <a:xfrm>
            <a:off x="7435455" y="4869546"/>
            <a:ext cx="494523" cy="444759"/>
          </a:xfrm>
          <a:prstGeom prst="rect">
            <a:avLst/>
          </a:prstGeom>
        </p:spPr>
      </p:pic>
      <p:sp>
        <p:nvSpPr>
          <p:cNvPr id="35" name="CasellaDiTesto 32">
            <a:extLst>
              <a:ext uri="{FF2B5EF4-FFF2-40B4-BE49-F238E27FC236}">
                <a16:creationId xmlns:a16="http://schemas.microsoft.com/office/drawing/2014/main" id="{2918566D-7956-0814-A757-792A853630EA}"/>
              </a:ext>
            </a:extLst>
          </p:cNvPr>
          <p:cNvSpPr txBox="1"/>
          <p:nvPr/>
        </p:nvSpPr>
        <p:spPr>
          <a:xfrm>
            <a:off x="7985735" y="4871963"/>
            <a:ext cx="2052313"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chemeClr val="accent1"/>
                </a:solidFill>
                <a:uLnTx/>
                <a:uFillTx/>
                <a:latin typeface="Montserrat" pitchFamily="2" charset="77"/>
                <a:ea typeface="+mn-ea"/>
                <a:cs typeface="+mn-cs"/>
              </a:rPr>
              <a:t>+4,0% </a:t>
            </a:r>
            <a:r>
              <a:rPr kumimoji="0" lang="it-IT" sz="1600" b="1" i="0" u="none" strike="noStrike" kern="1200" cap="none" spc="0" normalizeH="0" baseline="0" noProof="0" dirty="0">
                <a:ln>
                  <a:noFill/>
                </a:ln>
                <a:solidFill>
                  <a:schemeClr val="accent1"/>
                </a:solidFill>
                <a:uLnTx/>
                <a:uFillTx/>
                <a:latin typeface="Montserrat" pitchFamily="2" charset="77"/>
                <a:ea typeface="+mn-ea"/>
                <a:cs typeface="+mn-cs"/>
              </a:rPr>
              <a:t>vs 2023</a:t>
            </a:r>
            <a:endParaRPr kumimoji="0" lang="it-IT" sz="2400" b="1" i="0" u="none" strike="noStrike" kern="1200" cap="none" spc="0" normalizeH="0" baseline="0" noProof="0" dirty="0">
              <a:ln>
                <a:noFill/>
              </a:ln>
              <a:solidFill>
                <a:schemeClr val="accent1"/>
              </a:solidFill>
              <a:uLnTx/>
              <a:uFillTx/>
              <a:latin typeface="Montserrat" pitchFamily="2" charset="77"/>
              <a:ea typeface="+mn-ea"/>
              <a:cs typeface="+mn-cs"/>
            </a:endParaRPr>
          </a:p>
        </p:txBody>
      </p:sp>
      <p:sp>
        <p:nvSpPr>
          <p:cNvPr id="38" name="CasellaDiTesto 32">
            <a:extLst>
              <a:ext uri="{FF2B5EF4-FFF2-40B4-BE49-F238E27FC236}">
                <a16:creationId xmlns:a16="http://schemas.microsoft.com/office/drawing/2014/main" id="{31DA92CB-1101-F61C-C2E6-59E8CE6A5D63}"/>
              </a:ext>
            </a:extLst>
          </p:cNvPr>
          <p:cNvSpPr txBox="1"/>
          <p:nvPr/>
        </p:nvSpPr>
        <p:spPr>
          <a:xfrm>
            <a:off x="8586221" y="2655054"/>
            <a:ext cx="2052313"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chemeClr val="accent2"/>
                </a:solidFill>
                <a:uLnTx/>
                <a:uFillTx/>
                <a:latin typeface="Montserrat" pitchFamily="2" charset="77"/>
                <a:ea typeface="+mn-ea"/>
                <a:cs typeface="+mn-cs"/>
              </a:rPr>
              <a:t>+5,0% </a:t>
            </a:r>
            <a:r>
              <a:rPr kumimoji="0" lang="it-IT" sz="1600" b="1" i="0" u="none" strike="noStrike" kern="1200" cap="none" spc="0" normalizeH="0" baseline="0" noProof="0" dirty="0">
                <a:ln>
                  <a:noFill/>
                </a:ln>
                <a:solidFill>
                  <a:schemeClr val="accent2"/>
                </a:solidFill>
                <a:uLnTx/>
                <a:uFillTx/>
                <a:latin typeface="Montserrat" pitchFamily="2" charset="77"/>
                <a:ea typeface="+mn-ea"/>
                <a:cs typeface="+mn-cs"/>
              </a:rPr>
              <a:t>vs 2023</a:t>
            </a:r>
            <a:endParaRPr kumimoji="0" lang="it-IT" sz="2400" b="1" i="0" u="none" strike="noStrike" kern="1200" cap="none" spc="0" normalizeH="0" baseline="0" noProof="0" dirty="0">
              <a:ln>
                <a:noFill/>
              </a:ln>
              <a:solidFill>
                <a:schemeClr val="accent2"/>
              </a:solidFill>
              <a:uLnTx/>
              <a:uFillTx/>
              <a:latin typeface="Montserrat" pitchFamily="2" charset="77"/>
              <a:ea typeface="+mn-ea"/>
              <a:cs typeface="+mn-cs"/>
            </a:endParaRPr>
          </a:p>
        </p:txBody>
      </p:sp>
      <p:pic>
        <p:nvPicPr>
          <p:cNvPr id="2" name="Picture 1">
            <a:extLst>
              <a:ext uri="{FF2B5EF4-FFF2-40B4-BE49-F238E27FC236}">
                <a16:creationId xmlns:a16="http://schemas.microsoft.com/office/drawing/2014/main" id="{00A803CB-D1F1-91E5-410E-3DFB22C2621D}"/>
              </a:ext>
            </a:extLst>
          </p:cNvPr>
          <p:cNvPicPr>
            <a:picLocks noChangeAspect="1"/>
          </p:cNvPicPr>
          <p:nvPr/>
        </p:nvPicPr>
        <p:blipFill>
          <a:blip r:embed="rId7"/>
          <a:stretch>
            <a:fillRect/>
          </a:stretch>
        </p:blipFill>
        <p:spPr>
          <a:xfrm>
            <a:off x="8075583" y="2703099"/>
            <a:ext cx="558589" cy="365575"/>
          </a:xfrm>
          <a:prstGeom prst="rect">
            <a:avLst/>
          </a:prstGeom>
        </p:spPr>
      </p:pic>
    </p:spTree>
    <p:extLst>
      <p:ext uri="{BB962C8B-B14F-4D97-AF65-F5344CB8AC3E}">
        <p14:creationId xmlns:p14="http://schemas.microsoft.com/office/powerpoint/2010/main" val="2511671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874151FF-7765-8F97-BA17-C446A7DCE431}"/>
              </a:ext>
            </a:extLst>
          </p:cNvPr>
          <p:cNvGraphicFramePr/>
          <p:nvPr>
            <p:extLst>
              <p:ext uri="{D42A27DB-BD31-4B8C-83A1-F6EECF244321}">
                <p14:modId xmlns:p14="http://schemas.microsoft.com/office/powerpoint/2010/main" val="2889269362"/>
              </p:ext>
            </p:extLst>
          </p:nvPr>
        </p:nvGraphicFramePr>
        <p:xfrm>
          <a:off x="1178257" y="2391127"/>
          <a:ext cx="7797421" cy="3709422"/>
        </p:xfrm>
        <a:graphic>
          <a:graphicData uri="http://schemas.openxmlformats.org/drawingml/2006/chart">
            <c:chart xmlns:c="http://schemas.openxmlformats.org/drawingml/2006/chart" xmlns:r="http://schemas.openxmlformats.org/officeDocument/2006/relationships" r:id="rId3"/>
          </a:graphicData>
        </a:graphic>
      </p:graphicFrame>
      <p:sp>
        <p:nvSpPr>
          <p:cNvPr id="7" name="CasellaDiTesto 6">
            <a:extLst>
              <a:ext uri="{FF2B5EF4-FFF2-40B4-BE49-F238E27FC236}">
                <a16:creationId xmlns:a16="http://schemas.microsoft.com/office/drawing/2014/main" id="{6C44B4FE-7386-F344-BD6D-469922755D66}"/>
              </a:ext>
            </a:extLst>
          </p:cNvPr>
          <p:cNvSpPr txBox="1"/>
          <p:nvPr/>
        </p:nvSpPr>
        <p:spPr>
          <a:xfrm>
            <a:off x="465874" y="469556"/>
            <a:ext cx="960162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prstClr val="black"/>
                </a:solidFill>
                <a:effectLst/>
                <a:uLnTx/>
                <a:uFillTx/>
                <a:latin typeface="Montserrat" pitchFamily="2" charset="77"/>
                <a:ea typeface="+mn-ea"/>
                <a:cs typeface="+mn-cs"/>
              </a:rPr>
              <a:t>Come cambiano le share dei mezzi nel Mercato con e senza </a:t>
            </a:r>
            <a:r>
              <a:rPr kumimoji="0" lang="it-IT" sz="2800" b="1" i="1" u="none" strike="noStrike" kern="1200" cap="none" spc="0" normalizeH="0" baseline="0" noProof="0" dirty="0">
                <a:ln>
                  <a:noFill/>
                </a:ln>
                <a:solidFill>
                  <a:prstClr val="black"/>
                </a:solidFill>
                <a:effectLst/>
                <a:uLnTx/>
                <a:uFillTx/>
                <a:latin typeface="Montserrat" pitchFamily="2" charset="77"/>
                <a:ea typeface="+mn-ea"/>
                <a:cs typeface="+mn-cs"/>
              </a:rPr>
              <a:t>coda lunga</a:t>
            </a:r>
          </a:p>
        </p:txBody>
      </p:sp>
      <p:sp>
        <p:nvSpPr>
          <p:cNvPr id="8" name="CasellaDiTesto 7">
            <a:extLst>
              <a:ext uri="{FF2B5EF4-FFF2-40B4-BE49-F238E27FC236}">
                <a16:creationId xmlns:a16="http://schemas.microsoft.com/office/drawing/2014/main" id="{32596B55-E4C0-EC44-92A6-4966116980E4}"/>
              </a:ext>
            </a:extLst>
          </p:cNvPr>
          <p:cNvSpPr txBox="1"/>
          <p:nvPr/>
        </p:nvSpPr>
        <p:spPr>
          <a:xfrm>
            <a:off x="465874" y="6234555"/>
            <a:ext cx="4294765" cy="276999"/>
          </a:xfrm>
          <a:prstGeom prst="rect">
            <a:avLst/>
          </a:prstGeom>
          <a:noFill/>
        </p:spPr>
        <p:txBody>
          <a:bodyPr wrap="none" rtlCol="0">
            <a:spAutoFit/>
          </a:bodyPr>
          <a:lstStyle/>
          <a:p>
            <a:pPr>
              <a:defRPr/>
            </a:pPr>
            <a:r>
              <a:rPr kumimoji="0" lang="it-IT" sz="1200" b="1" i="0" u="none" strike="noStrike" kern="1200" cap="none" spc="0" normalizeH="0" baseline="0" noProof="0" dirty="0">
                <a:ln>
                  <a:noFill/>
                </a:ln>
                <a:solidFill>
                  <a:prstClr val="white">
                    <a:lumMod val="50000"/>
                  </a:prstClr>
                </a:solidFill>
                <a:effectLst/>
                <a:uLnTx/>
                <a:uFillTx/>
                <a:latin typeface="Montserrat" pitchFamily="2" charset="77"/>
                <a:ea typeface="+mn-ea"/>
                <a:cs typeface="+mn-cs"/>
              </a:rPr>
              <a:t>Fonte: UNA Media Hub su dati Nielsen + stime UNA</a:t>
            </a:r>
            <a:endParaRPr lang="it-IT" sz="1100" i="1" dirty="0">
              <a:solidFill>
                <a:schemeClr val="bg1">
                  <a:lumMod val="50000"/>
                </a:schemeClr>
              </a:solidFill>
              <a:latin typeface="Montserrat" pitchFamily="2" charset="77"/>
            </a:endParaRPr>
          </a:p>
        </p:txBody>
      </p:sp>
      <p:pic>
        <p:nvPicPr>
          <p:cNvPr id="36" name="Immagine 35">
            <a:extLst>
              <a:ext uri="{FF2B5EF4-FFF2-40B4-BE49-F238E27FC236}">
                <a16:creationId xmlns:a16="http://schemas.microsoft.com/office/drawing/2014/main" id="{B52A1601-8235-A241-B811-CF63BDC213D9}"/>
              </a:ext>
            </a:extLst>
          </p:cNvPr>
          <p:cNvPicPr>
            <a:picLocks noChangeAspect="1"/>
          </p:cNvPicPr>
          <p:nvPr/>
        </p:nvPicPr>
        <p:blipFill>
          <a:blip r:embed="rId4"/>
          <a:stretch>
            <a:fillRect/>
          </a:stretch>
        </p:blipFill>
        <p:spPr>
          <a:xfrm>
            <a:off x="10187638" y="0"/>
            <a:ext cx="2004362" cy="6858000"/>
          </a:xfrm>
          <a:prstGeom prst="rect">
            <a:avLst/>
          </a:prstGeom>
        </p:spPr>
      </p:pic>
      <p:pic>
        <p:nvPicPr>
          <p:cNvPr id="6" name="Immagine 5">
            <a:extLst>
              <a:ext uri="{FF2B5EF4-FFF2-40B4-BE49-F238E27FC236}">
                <a16:creationId xmlns:a16="http://schemas.microsoft.com/office/drawing/2014/main" id="{E5C0BE42-3401-E84A-B019-D42B378F7E85}"/>
              </a:ext>
            </a:extLst>
          </p:cNvPr>
          <p:cNvPicPr>
            <a:picLocks noChangeAspect="1"/>
          </p:cNvPicPr>
          <p:nvPr/>
        </p:nvPicPr>
        <p:blipFill>
          <a:blip r:embed="rId5"/>
          <a:stretch>
            <a:fillRect/>
          </a:stretch>
        </p:blipFill>
        <p:spPr>
          <a:xfrm>
            <a:off x="10688296" y="469555"/>
            <a:ext cx="1218302" cy="489449"/>
          </a:xfrm>
          <a:prstGeom prst="rect">
            <a:avLst/>
          </a:prstGeom>
        </p:spPr>
      </p:pic>
      <p:sp>
        <p:nvSpPr>
          <p:cNvPr id="22" name="CasellaDiTesto 9">
            <a:extLst>
              <a:ext uri="{FF2B5EF4-FFF2-40B4-BE49-F238E27FC236}">
                <a16:creationId xmlns:a16="http://schemas.microsoft.com/office/drawing/2014/main" id="{E1D13BFE-17DA-F503-A9A1-EBA18E6FE2BD}"/>
              </a:ext>
            </a:extLst>
          </p:cNvPr>
          <p:cNvSpPr txBox="1"/>
          <p:nvPr/>
        </p:nvSpPr>
        <p:spPr>
          <a:xfrm rot="16200000">
            <a:off x="1125908" y="4017534"/>
            <a:ext cx="2212465" cy="25391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i="0" u="none" strike="noStrike" kern="1200" cap="none" spc="0" normalizeH="0" baseline="0" noProof="0" dirty="0">
                <a:ln>
                  <a:noFill/>
                </a:ln>
                <a:solidFill>
                  <a:prstClr val="white">
                    <a:lumMod val="50000"/>
                  </a:prstClr>
                </a:solidFill>
                <a:effectLst/>
                <a:uLnTx/>
                <a:uFillTx/>
                <a:latin typeface="Montserrat" pitchFamily="2" charset="77"/>
                <a:ea typeface="+mn-ea"/>
                <a:cs typeface="+mn-cs"/>
              </a:rPr>
              <a:t>Share % </a:t>
            </a:r>
            <a:r>
              <a:rPr lang="it-IT" sz="1050" dirty="0">
                <a:solidFill>
                  <a:prstClr val="white">
                    <a:lumMod val="50000"/>
                  </a:prstClr>
                </a:solidFill>
                <a:latin typeface="Montserrat" pitchFamily="2" charset="77"/>
              </a:rPr>
              <a:t>2024 s</a:t>
            </a:r>
            <a:r>
              <a:rPr kumimoji="0" lang="it-IT" sz="1050" i="0" u="none" strike="noStrike" kern="1200" cap="none" spc="0" normalizeH="0" baseline="0" noProof="0" dirty="0">
                <a:ln>
                  <a:noFill/>
                </a:ln>
                <a:solidFill>
                  <a:prstClr val="white">
                    <a:lumMod val="50000"/>
                  </a:prstClr>
                </a:solidFill>
                <a:effectLst/>
                <a:uLnTx/>
                <a:uFillTx/>
                <a:latin typeface="Montserrat" pitchFamily="2" charset="77"/>
                <a:ea typeface="+mn-ea"/>
                <a:cs typeface="+mn-cs"/>
              </a:rPr>
              <a:t>u valori </a:t>
            </a:r>
            <a:r>
              <a:rPr kumimoji="0" lang="it-IT" sz="1050" i="0" u="none" strike="noStrike" kern="1200" cap="none" spc="0" normalizeH="0" baseline="0" noProof="0" dirty="0">
                <a:ln>
                  <a:noFill/>
                </a:ln>
                <a:solidFill>
                  <a:schemeClr val="accent4"/>
                </a:solidFill>
                <a:effectLst/>
                <a:uLnTx/>
                <a:uFillTx/>
                <a:latin typeface="Montserrat" pitchFamily="2" charset="77"/>
                <a:ea typeface="+mn-ea"/>
                <a:cs typeface="+mn-cs"/>
              </a:rPr>
              <a:t>net </a:t>
            </a:r>
            <a:r>
              <a:rPr kumimoji="0" lang="it-IT" sz="1050" i="0" u="none" strike="noStrike" kern="1200" cap="none" spc="0" normalizeH="0" baseline="0" noProof="0" dirty="0" err="1">
                <a:ln>
                  <a:noFill/>
                </a:ln>
                <a:solidFill>
                  <a:schemeClr val="accent4"/>
                </a:solidFill>
                <a:effectLst/>
                <a:uLnTx/>
                <a:uFillTx/>
                <a:latin typeface="Montserrat" pitchFamily="2" charset="77"/>
                <a:ea typeface="+mn-ea"/>
                <a:cs typeface="+mn-cs"/>
              </a:rPr>
              <a:t>net</a:t>
            </a:r>
            <a:endParaRPr kumimoji="0" lang="it-IT" sz="1050" i="0" u="none" strike="noStrike" kern="1200" cap="none" spc="0" normalizeH="0" baseline="0" noProof="0" dirty="0">
              <a:ln>
                <a:noFill/>
              </a:ln>
              <a:solidFill>
                <a:schemeClr val="accent4"/>
              </a:solidFill>
              <a:effectLst/>
              <a:uLnTx/>
              <a:uFillTx/>
              <a:latin typeface="Montserrat" pitchFamily="2" charset="77"/>
              <a:ea typeface="+mn-ea"/>
              <a:cs typeface="+mn-cs"/>
            </a:endParaRPr>
          </a:p>
        </p:txBody>
      </p:sp>
      <p:sp>
        <p:nvSpPr>
          <p:cNvPr id="54" name="TextBox 53">
            <a:extLst>
              <a:ext uri="{FF2B5EF4-FFF2-40B4-BE49-F238E27FC236}">
                <a16:creationId xmlns:a16="http://schemas.microsoft.com/office/drawing/2014/main" id="{86C60435-0E85-C88F-9407-0329B63711C6}"/>
              </a:ext>
            </a:extLst>
          </p:cNvPr>
          <p:cNvSpPr txBox="1"/>
          <p:nvPr/>
        </p:nvSpPr>
        <p:spPr>
          <a:xfrm>
            <a:off x="8661205" y="5485090"/>
            <a:ext cx="2161371" cy="2616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effectLst/>
                <a:uLnTx/>
                <a:uFillTx/>
                <a:latin typeface="Montserrat" pitchFamily="2" charset="0"/>
                <a:ea typeface="+mn-ea"/>
                <a:cs typeface="+mn-cs"/>
              </a:rPr>
              <a:t>TV </a:t>
            </a:r>
            <a:r>
              <a:rPr lang="en-AU" sz="1100" b="1" dirty="0">
                <a:latin typeface="Montserrat" pitchFamily="2" charset="0"/>
              </a:rPr>
              <a:t> </a:t>
            </a:r>
            <a:r>
              <a:rPr kumimoji="0" lang="en-AU" sz="1100" b="1" i="0" u="none" strike="noStrike" kern="1200" cap="none" spc="0" normalizeH="0" baseline="0" noProof="0" dirty="0">
                <a:ln>
                  <a:noFill/>
                </a:ln>
                <a:effectLst/>
                <a:uLnTx/>
                <a:uFillTx/>
                <a:latin typeface="Montserrat" pitchFamily="2" charset="0"/>
                <a:ea typeface="+mn-ea"/>
                <a:cs typeface="+mn-cs"/>
              </a:rPr>
              <a:t>(</a:t>
            </a:r>
            <a:r>
              <a:rPr kumimoji="0" lang="en-AU" sz="1100" b="1" i="0" u="none" strike="noStrike" kern="1200" cap="none" spc="0" normalizeH="0" baseline="0" noProof="0" dirty="0" err="1">
                <a:ln>
                  <a:noFill/>
                </a:ln>
                <a:effectLst/>
                <a:uLnTx/>
                <a:uFillTx/>
                <a:latin typeface="Montserrat" pitchFamily="2" charset="0"/>
                <a:ea typeface="+mn-ea"/>
                <a:cs typeface="+mn-cs"/>
              </a:rPr>
              <a:t>Lineare</a:t>
            </a:r>
            <a:r>
              <a:rPr kumimoji="0" lang="en-AU" sz="1100" b="1" i="0" u="none" strike="noStrike" kern="1200" cap="none" spc="0" normalizeH="0" baseline="0" noProof="0" dirty="0">
                <a:ln>
                  <a:noFill/>
                </a:ln>
                <a:effectLst/>
                <a:uLnTx/>
                <a:uFillTx/>
                <a:latin typeface="Montserrat" pitchFamily="2" charset="0"/>
                <a:ea typeface="+mn-ea"/>
                <a:cs typeface="+mn-cs"/>
              </a:rPr>
              <a:t> + Advanced)</a:t>
            </a:r>
          </a:p>
        </p:txBody>
      </p:sp>
      <p:sp>
        <p:nvSpPr>
          <p:cNvPr id="56" name="TextBox 55">
            <a:extLst>
              <a:ext uri="{FF2B5EF4-FFF2-40B4-BE49-F238E27FC236}">
                <a16:creationId xmlns:a16="http://schemas.microsoft.com/office/drawing/2014/main" id="{ACCE127A-E2A3-195C-B21D-EE3E959C08FB}"/>
              </a:ext>
            </a:extLst>
          </p:cNvPr>
          <p:cNvSpPr txBox="1"/>
          <p:nvPr/>
        </p:nvSpPr>
        <p:spPr>
          <a:xfrm>
            <a:off x="8664905" y="4993081"/>
            <a:ext cx="710119" cy="2616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effectLst/>
                <a:uLnTx/>
                <a:uFillTx/>
                <a:latin typeface="Montserrat" pitchFamily="2" charset="0"/>
                <a:ea typeface="+mn-ea"/>
                <a:cs typeface="+mn-cs"/>
              </a:rPr>
              <a:t>Radio</a:t>
            </a:r>
          </a:p>
        </p:txBody>
      </p:sp>
      <p:sp>
        <p:nvSpPr>
          <p:cNvPr id="58" name="TextBox 57">
            <a:extLst>
              <a:ext uri="{FF2B5EF4-FFF2-40B4-BE49-F238E27FC236}">
                <a16:creationId xmlns:a16="http://schemas.microsoft.com/office/drawing/2014/main" id="{05DA369B-1CEA-B4F0-6755-970129E9F2AD}"/>
              </a:ext>
            </a:extLst>
          </p:cNvPr>
          <p:cNvSpPr txBox="1"/>
          <p:nvPr/>
        </p:nvSpPr>
        <p:spPr>
          <a:xfrm>
            <a:off x="8629090" y="4499339"/>
            <a:ext cx="1192268" cy="2616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effectLst/>
                <a:uLnTx/>
                <a:uFillTx/>
                <a:latin typeface="Montserrat" pitchFamily="2" charset="0"/>
                <a:ea typeface="+mn-ea"/>
                <a:cs typeface="+mn-cs"/>
              </a:rPr>
              <a:t>Newspaper</a:t>
            </a:r>
          </a:p>
        </p:txBody>
      </p:sp>
      <p:sp>
        <p:nvSpPr>
          <p:cNvPr id="60" name="TextBox 59">
            <a:extLst>
              <a:ext uri="{FF2B5EF4-FFF2-40B4-BE49-F238E27FC236}">
                <a16:creationId xmlns:a16="http://schemas.microsoft.com/office/drawing/2014/main" id="{CF1BD017-F740-CA80-27AC-6CD2DF4EB970}"/>
              </a:ext>
            </a:extLst>
          </p:cNvPr>
          <p:cNvSpPr txBox="1"/>
          <p:nvPr/>
        </p:nvSpPr>
        <p:spPr>
          <a:xfrm>
            <a:off x="8629090" y="4013122"/>
            <a:ext cx="1192268" cy="2616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effectLst/>
                <a:uLnTx/>
                <a:uFillTx/>
                <a:latin typeface="Montserrat" pitchFamily="2" charset="0"/>
                <a:ea typeface="+mn-ea"/>
                <a:cs typeface="+mn-cs"/>
              </a:rPr>
              <a:t>Magazine</a:t>
            </a:r>
          </a:p>
        </p:txBody>
      </p:sp>
      <p:sp>
        <p:nvSpPr>
          <p:cNvPr id="63" name="TextBox 62">
            <a:extLst>
              <a:ext uri="{FF2B5EF4-FFF2-40B4-BE49-F238E27FC236}">
                <a16:creationId xmlns:a16="http://schemas.microsoft.com/office/drawing/2014/main" id="{F79E7F03-9891-4A35-3731-2F986BE904C0}"/>
              </a:ext>
            </a:extLst>
          </p:cNvPr>
          <p:cNvSpPr txBox="1"/>
          <p:nvPr/>
        </p:nvSpPr>
        <p:spPr>
          <a:xfrm>
            <a:off x="8629090" y="3545416"/>
            <a:ext cx="1192268" cy="2616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effectLst/>
                <a:uLnTx/>
                <a:uFillTx/>
                <a:latin typeface="Montserrat" pitchFamily="2" charset="0"/>
                <a:ea typeface="+mn-ea"/>
                <a:cs typeface="+mn-cs"/>
              </a:rPr>
              <a:t>OOH</a:t>
            </a:r>
          </a:p>
        </p:txBody>
      </p:sp>
      <p:sp>
        <p:nvSpPr>
          <p:cNvPr id="65" name="TextBox 64">
            <a:extLst>
              <a:ext uri="{FF2B5EF4-FFF2-40B4-BE49-F238E27FC236}">
                <a16:creationId xmlns:a16="http://schemas.microsoft.com/office/drawing/2014/main" id="{A07AFF15-22FF-87F4-F1DF-B2BC10288B31}"/>
              </a:ext>
            </a:extLst>
          </p:cNvPr>
          <p:cNvSpPr txBox="1"/>
          <p:nvPr/>
        </p:nvSpPr>
        <p:spPr>
          <a:xfrm>
            <a:off x="8629090" y="3128992"/>
            <a:ext cx="1192268" cy="2616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effectLst/>
                <a:uLnTx/>
                <a:uFillTx/>
                <a:latin typeface="Montserrat" pitchFamily="2" charset="0"/>
                <a:ea typeface="+mn-ea"/>
                <a:cs typeface="+mn-cs"/>
              </a:rPr>
              <a:t>Cinema</a:t>
            </a:r>
          </a:p>
        </p:txBody>
      </p:sp>
      <p:sp>
        <p:nvSpPr>
          <p:cNvPr id="67" name="TextBox 66">
            <a:extLst>
              <a:ext uri="{FF2B5EF4-FFF2-40B4-BE49-F238E27FC236}">
                <a16:creationId xmlns:a16="http://schemas.microsoft.com/office/drawing/2014/main" id="{C1CC2689-9B26-2C17-1B06-E37F80BA4E22}"/>
              </a:ext>
            </a:extLst>
          </p:cNvPr>
          <p:cNvSpPr txBox="1"/>
          <p:nvPr/>
        </p:nvSpPr>
        <p:spPr>
          <a:xfrm>
            <a:off x="8629090" y="2691957"/>
            <a:ext cx="1192268" cy="2616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effectLst/>
                <a:uLnTx/>
                <a:uFillTx/>
                <a:latin typeface="Montserrat" pitchFamily="2" charset="0"/>
                <a:ea typeface="+mn-ea"/>
                <a:cs typeface="+mn-cs"/>
              </a:rPr>
              <a:t>Digital</a:t>
            </a:r>
          </a:p>
        </p:txBody>
      </p:sp>
      <p:sp>
        <p:nvSpPr>
          <p:cNvPr id="26" name="TextBox 25">
            <a:extLst>
              <a:ext uri="{FF2B5EF4-FFF2-40B4-BE49-F238E27FC236}">
                <a16:creationId xmlns:a16="http://schemas.microsoft.com/office/drawing/2014/main" id="{371E5460-3B6C-1049-6F52-C444D75EA19F}"/>
              </a:ext>
            </a:extLst>
          </p:cNvPr>
          <p:cNvSpPr txBox="1"/>
          <p:nvPr/>
        </p:nvSpPr>
        <p:spPr>
          <a:xfrm>
            <a:off x="2460020" y="2046912"/>
            <a:ext cx="1393638" cy="406891"/>
          </a:xfrm>
          <a:prstGeom prst="rect">
            <a:avLst/>
          </a:prstGeom>
          <a:noFill/>
        </p:spPr>
        <p:txBody>
          <a:bodyPr wrap="square" lIns="0" tIns="0" rIns="0" bIns="0" rtlCol="0">
            <a:noAutofit/>
          </a:bodyPr>
          <a:lstStyle/>
          <a:p>
            <a:pPr algn="ctr" defTabSz="1218804">
              <a:defRPr/>
            </a:pPr>
            <a:r>
              <a:rPr lang="it-IT" sz="2400" b="1" kern="0" dirty="0">
                <a:solidFill>
                  <a:srgbClr val="011627"/>
                </a:solidFill>
                <a:latin typeface="Montserrat ExtraBold" panose="00000900000000000000" pitchFamily="2" charset="0"/>
                <a:cs typeface="Arial" panose="020B0604020202020204" pitchFamily="34" charset="0"/>
                <a:sym typeface="Arial"/>
              </a:rPr>
              <a:t>10,4 </a:t>
            </a:r>
            <a:r>
              <a:rPr lang="it-IT" sz="1400" kern="0" dirty="0">
                <a:solidFill>
                  <a:srgbClr val="011627"/>
                </a:solidFill>
                <a:latin typeface="Montserrat" panose="00000500000000000000" pitchFamily="2" charset="0"/>
                <a:cs typeface="Arial" panose="020B0604020202020204" pitchFamily="34" charset="0"/>
                <a:sym typeface="Arial"/>
              </a:rPr>
              <a:t>mld €</a:t>
            </a:r>
            <a:endParaRPr lang="it-IT" sz="1100" kern="0" dirty="0">
              <a:solidFill>
                <a:srgbClr val="011627"/>
              </a:solidFill>
              <a:latin typeface="Montserrat" panose="00000500000000000000" pitchFamily="2" charset="0"/>
              <a:cs typeface="Arial" panose="020B0604020202020204" pitchFamily="34" charset="0"/>
              <a:sym typeface="Arial"/>
            </a:endParaRPr>
          </a:p>
          <a:p>
            <a:pPr algn="ctr" defTabSz="1218804">
              <a:defRPr/>
            </a:pPr>
            <a:endParaRPr lang="it-IT" b="1" kern="0" dirty="0">
              <a:solidFill>
                <a:srgbClr val="011627"/>
              </a:solidFill>
              <a:latin typeface="Montserrat ExtraBold" panose="00000900000000000000" pitchFamily="2" charset="0"/>
              <a:cs typeface="Arial" panose="020B0604020202020204" pitchFamily="34" charset="0"/>
              <a:sym typeface="Arial"/>
            </a:endParaRPr>
          </a:p>
        </p:txBody>
      </p:sp>
      <p:sp>
        <p:nvSpPr>
          <p:cNvPr id="27" name="TextBox 26">
            <a:extLst>
              <a:ext uri="{FF2B5EF4-FFF2-40B4-BE49-F238E27FC236}">
                <a16:creationId xmlns:a16="http://schemas.microsoft.com/office/drawing/2014/main" id="{9C567E80-ABCD-1F90-FDE6-839AAD081666}"/>
              </a:ext>
            </a:extLst>
          </p:cNvPr>
          <p:cNvSpPr txBox="1"/>
          <p:nvPr/>
        </p:nvSpPr>
        <p:spPr>
          <a:xfrm>
            <a:off x="6225940" y="2029829"/>
            <a:ext cx="1393638" cy="406891"/>
          </a:xfrm>
          <a:prstGeom prst="rect">
            <a:avLst/>
          </a:prstGeom>
          <a:noFill/>
        </p:spPr>
        <p:txBody>
          <a:bodyPr wrap="square" lIns="0" tIns="0" rIns="0" bIns="0" rtlCol="0">
            <a:noAutofit/>
          </a:bodyPr>
          <a:lstStyle/>
          <a:p>
            <a:pPr algn="ctr" defTabSz="1218804">
              <a:defRPr/>
            </a:pPr>
            <a:r>
              <a:rPr lang="it-IT" sz="2400" b="1" kern="0" dirty="0">
                <a:solidFill>
                  <a:srgbClr val="011627"/>
                </a:solidFill>
                <a:latin typeface="Montserrat ExtraBold" panose="00000900000000000000" pitchFamily="2" charset="0"/>
                <a:cs typeface="Arial" panose="020B0604020202020204" pitchFamily="34" charset="0"/>
                <a:sym typeface="Arial"/>
              </a:rPr>
              <a:t>8,1 </a:t>
            </a:r>
            <a:r>
              <a:rPr lang="it-IT" sz="1400" kern="0" dirty="0">
                <a:solidFill>
                  <a:srgbClr val="011627"/>
                </a:solidFill>
                <a:latin typeface="Montserrat" panose="00000500000000000000" pitchFamily="2" charset="0"/>
                <a:cs typeface="Arial" panose="020B0604020202020204" pitchFamily="34" charset="0"/>
                <a:sym typeface="Arial"/>
              </a:rPr>
              <a:t>mld €</a:t>
            </a:r>
            <a:endParaRPr lang="it-IT" sz="1100" kern="0" dirty="0">
              <a:solidFill>
                <a:srgbClr val="011627"/>
              </a:solidFill>
              <a:latin typeface="Montserrat" panose="00000500000000000000" pitchFamily="2" charset="0"/>
              <a:cs typeface="Arial" panose="020B0604020202020204" pitchFamily="34" charset="0"/>
              <a:sym typeface="Arial"/>
            </a:endParaRPr>
          </a:p>
          <a:p>
            <a:pPr algn="ctr" defTabSz="1218804">
              <a:defRPr/>
            </a:pPr>
            <a:endParaRPr lang="it-IT" b="1" kern="0" dirty="0">
              <a:solidFill>
                <a:srgbClr val="011627"/>
              </a:solidFill>
              <a:latin typeface="Montserrat ExtraBold" panose="00000900000000000000" pitchFamily="2" charset="0"/>
              <a:cs typeface="Arial" panose="020B0604020202020204" pitchFamily="34" charset="0"/>
              <a:sym typeface="Arial"/>
            </a:endParaRPr>
          </a:p>
        </p:txBody>
      </p:sp>
      <p:sp>
        <p:nvSpPr>
          <p:cNvPr id="28" name="TextBox 27">
            <a:extLst>
              <a:ext uri="{FF2B5EF4-FFF2-40B4-BE49-F238E27FC236}">
                <a16:creationId xmlns:a16="http://schemas.microsoft.com/office/drawing/2014/main" id="{B4585A2C-1513-B2D1-366B-341D9B3771AC}"/>
              </a:ext>
            </a:extLst>
          </p:cNvPr>
          <p:cNvSpPr txBox="1"/>
          <p:nvPr/>
        </p:nvSpPr>
        <p:spPr>
          <a:xfrm>
            <a:off x="2196811" y="1715477"/>
            <a:ext cx="1920056" cy="405960"/>
          </a:xfrm>
          <a:prstGeom prst="rect">
            <a:avLst/>
          </a:prstGeom>
          <a:noFill/>
        </p:spPr>
        <p:txBody>
          <a:bodyPr wrap="square" lIns="0" tIns="0" rIns="0" bIns="0" rtlCol="0">
            <a:noAutofit/>
          </a:bodyPr>
          <a:lstStyle/>
          <a:p>
            <a:pPr algn="ctr" defTabSz="1218804">
              <a:defRPr/>
            </a:pPr>
            <a:r>
              <a:rPr lang="it-IT" b="1" kern="0" dirty="0">
                <a:latin typeface="Montserrat ExtraBold" panose="00000900000000000000" pitchFamily="2" charset="0"/>
                <a:cs typeface="Arial" panose="020B0604020202020204" pitchFamily="34" charset="0"/>
                <a:sym typeface="Arial"/>
              </a:rPr>
              <a:t>Tot Mercato</a:t>
            </a:r>
            <a:endParaRPr lang="it-IT" sz="1400" b="1" kern="0" dirty="0">
              <a:latin typeface="Montserrat ExtraBold" panose="00000900000000000000" pitchFamily="2" charset="0"/>
              <a:cs typeface="Arial" panose="020B0604020202020204" pitchFamily="34" charset="0"/>
              <a:sym typeface="Arial"/>
            </a:endParaRPr>
          </a:p>
          <a:p>
            <a:pPr algn="ctr" defTabSz="1218804">
              <a:defRPr/>
            </a:pPr>
            <a:endParaRPr lang="it-IT" sz="1400" b="1" kern="0" dirty="0">
              <a:solidFill>
                <a:srgbClr val="011627"/>
              </a:solidFill>
              <a:latin typeface="Georgia"/>
              <a:cs typeface="Arial" panose="020B0604020202020204" pitchFamily="34" charset="0"/>
              <a:sym typeface="Arial"/>
            </a:endParaRPr>
          </a:p>
        </p:txBody>
      </p:sp>
      <p:sp>
        <p:nvSpPr>
          <p:cNvPr id="29" name="TextBox 28">
            <a:extLst>
              <a:ext uri="{FF2B5EF4-FFF2-40B4-BE49-F238E27FC236}">
                <a16:creationId xmlns:a16="http://schemas.microsoft.com/office/drawing/2014/main" id="{7C9C250E-8B6E-D511-C4DE-3D2E60D1C64F}"/>
              </a:ext>
            </a:extLst>
          </p:cNvPr>
          <p:cNvSpPr txBox="1"/>
          <p:nvPr/>
        </p:nvSpPr>
        <p:spPr>
          <a:xfrm>
            <a:off x="5628922" y="1703484"/>
            <a:ext cx="2587675" cy="405960"/>
          </a:xfrm>
          <a:prstGeom prst="rect">
            <a:avLst/>
          </a:prstGeom>
          <a:noFill/>
        </p:spPr>
        <p:txBody>
          <a:bodyPr wrap="square" lIns="0" tIns="0" rIns="0" bIns="0" rtlCol="0">
            <a:noAutofit/>
          </a:bodyPr>
          <a:lstStyle/>
          <a:p>
            <a:pPr algn="ctr" defTabSz="1218804">
              <a:defRPr/>
            </a:pPr>
            <a:r>
              <a:rPr lang="it-IT" b="1" kern="0" dirty="0">
                <a:latin typeface="Montserrat ExtraBold" panose="00000900000000000000" pitchFamily="2" charset="0"/>
                <a:cs typeface="Arial" panose="020B0604020202020204" pitchFamily="34" charset="0"/>
                <a:sym typeface="Arial"/>
              </a:rPr>
              <a:t>Senza</a:t>
            </a:r>
            <a:r>
              <a:rPr lang="it-IT" b="1" i="1" kern="0" dirty="0">
                <a:latin typeface="Montserrat ExtraBold" panose="00000900000000000000" pitchFamily="2" charset="0"/>
                <a:cs typeface="Arial" panose="020B0604020202020204" pitchFamily="34" charset="0"/>
                <a:sym typeface="Arial"/>
              </a:rPr>
              <a:t> coda lunga</a:t>
            </a:r>
            <a:endParaRPr lang="it-IT" sz="1400" b="1" i="1" kern="0" dirty="0">
              <a:latin typeface="Montserrat ExtraBold" panose="00000900000000000000" pitchFamily="2" charset="0"/>
              <a:cs typeface="Arial" panose="020B0604020202020204" pitchFamily="34" charset="0"/>
              <a:sym typeface="Arial"/>
            </a:endParaRPr>
          </a:p>
          <a:p>
            <a:pPr algn="ctr" defTabSz="1218804">
              <a:defRPr/>
            </a:pPr>
            <a:endParaRPr lang="it-IT" sz="1400" b="1" kern="0" dirty="0">
              <a:solidFill>
                <a:srgbClr val="011627"/>
              </a:solidFill>
              <a:latin typeface="Georgia"/>
              <a:cs typeface="Arial" panose="020B0604020202020204" pitchFamily="34" charset="0"/>
              <a:sym typeface="Arial"/>
            </a:endParaRPr>
          </a:p>
        </p:txBody>
      </p:sp>
      <p:pic>
        <p:nvPicPr>
          <p:cNvPr id="2" name="Picture 1">
            <a:extLst>
              <a:ext uri="{FF2B5EF4-FFF2-40B4-BE49-F238E27FC236}">
                <a16:creationId xmlns:a16="http://schemas.microsoft.com/office/drawing/2014/main" id="{C0D98256-415C-FF33-C012-D038D4898354}"/>
              </a:ext>
            </a:extLst>
          </p:cNvPr>
          <p:cNvPicPr>
            <a:picLocks noChangeAspect="1"/>
          </p:cNvPicPr>
          <p:nvPr/>
        </p:nvPicPr>
        <p:blipFill>
          <a:blip r:embed="rId6"/>
          <a:stretch>
            <a:fillRect/>
          </a:stretch>
        </p:blipFill>
        <p:spPr>
          <a:xfrm>
            <a:off x="8060086" y="5365588"/>
            <a:ext cx="416774" cy="399552"/>
          </a:xfrm>
          <a:prstGeom prst="rect">
            <a:avLst/>
          </a:prstGeom>
        </p:spPr>
      </p:pic>
      <p:pic>
        <p:nvPicPr>
          <p:cNvPr id="4" name="Picture 3">
            <a:extLst>
              <a:ext uri="{FF2B5EF4-FFF2-40B4-BE49-F238E27FC236}">
                <a16:creationId xmlns:a16="http://schemas.microsoft.com/office/drawing/2014/main" id="{B4E5053F-1159-13DA-070A-8349676B834E}"/>
              </a:ext>
            </a:extLst>
          </p:cNvPr>
          <p:cNvPicPr>
            <a:picLocks noChangeAspect="1"/>
          </p:cNvPicPr>
          <p:nvPr/>
        </p:nvPicPr>
        <p:blipFill>
          <a:blip r:embed="rId7"/>
          <a:stretch>
            <a:fillRect/>
          </a:stretch>
        </p:blipFill>
        <p:spPr>
          <a:xfrm>
            <a:off x="8033923" y="2663055"/>
            <a:ext cx="442937" cy="311557"/>
          </a:xfrm>
          <a:prstGeom prst="rect">
            <a:avLst/>
          </a:prstGeom>
        </p:spPr>
      </p:pic>
      <p:pic>
        <p:nvPicPr>
          <p:cNvPr id="9" name="Picture 8">
            <a:extLst>
              <a:ext uri="{FF2B5EF4-FFF2-40B4-BE49-F238E27FC236}">
                <a16:creationId xmlns:a16="http://schemas.microsoft.com/office/drawing/2014/main" id="{20E55399-6241-963C-E1C0-0ED64EC1ECE9}"/>
              </a:ext>
            </a:extLst>
          </p:cNvPr>
          <p:cNvPicPr>
            <a:picLocks noChangeAspect="1"/>
          </p:cNvPicPr>
          <p:nvPr/>
        </p:nvPicPr>
        <p:blipFill>
          <a:blip r:embed="rId8"/>
          <a:stretch>
            <a:fillRect/>
          </a:stretch>
        </p:blipFill>
        <p:spPr>
          <a:xfrm>
            <a:off x="8000587" y="4421647"/>
            <a:ext cx="509936" cy="382452"/>
          </a:xfrm>
          <a:prstGeom prst="rect">
            <a:avLst/>
          </a:prstGeom>
        </p:spPr>
      </p:pic>
      <p:pic>
        <p:nvPicPr>
          <p:cNvPr id="10" name="Picture 9">
            <a:extLst>
              <a:ext uri="{FF2B5EF4-FFF2-40B4-BE49-F238E27FC236}">
                <a16:creationId xmlns:a16="http://schemas.microsoft.com/office/drawing/2014/main" id="{C1285F2C-2AC1-CC02-F7EA-56C5A5FBBF4F}"/>
              </a:ext>
            </a:extLst>
          </p:cNvPr>
          <p:cNvPicPr>
            <a:picLocks noChangeAspect="1"/>
          </p:cNvPicPr>
          <p:nvPr/>
        </p:nvPicPr>
        <p:blipFill>
          <a:blip r:embed="rId9"/>
          <a:stretch>
            <a:fillRect/>
          </a:stretch>
        </p:blipFill>
        <p:spPr>
          <a:xfrm>
            <a:off x="8010571" y="3943151"/>
            <a:ext cx="514161" cy="418017"/>
          </a:xfrm>
          <a:prstGeom prst="rect">
            <a:avLst/>
          </a:prstGeom>
        </p:spPr>
      </p:pic>
      <p:pic>
        <p:nvPicPr>
          <p:cNvPr id="11" name="Picture 10">
            <a:extLst>
              <a:ext uri="{FF2B5EF4-FFF2-40B4-BE49-F238E27FC236}">
                <a16:creationId xmlns:a16="http://schemas.microsoft.com/office/drawing/2014/main" id="{1C9B09F7-562F-F0F1-EBD8-1B4962E96092}"/>
              </a:ext>
            </a:extLst>
          </p:cNvPr>
          <p:cNvPicPr>
            <a:picLocks noChangeAspect="1"/>
          </p:cNvPicPr>
          <p:nvPr/>
        </p:nvPicPr>
        <p:blipFill>
          <a:blip r:embed="rId10"/>
          <a:stretch>
            <a:fillRect/>
          </a:stretch>
        </p:blipFill>
        <p:spPr>
          <a:xfrm>
            <a:off x="8026204" y="4906162"/>
            <a:ext cx="484319" cy="394781"/>
          </a:xfrm>
          <a:prstGeom prst="rect">
            <a:avLst/>
          </a:prstGeom>
        </p:spPr>
      </p:pic>
      <p:pic>
        <p:nvPicPr>
          <p:cNvPr id="12" name="Picture 4" descr="Billboard Icon PNG Clipart Background | PNG Play">
            <a:extLst>
              <a:ext uri="{FF2B5EF4-FFF2-40B4-BE49-F238E27FC236}">
                <a16:creationId xmlns:a16="http://schemas.microsoft.com/office/drawing/2014/main" id="{A14D50CE-8389-A0C1-6B34-C1F1F4A7366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11523" y="3519606"/>
            <a:ext cx="358900" cy="3589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Vettoriali stock royalty-free di Billets cinéma">
            <a:extLst>
              <a:ext uri="{FF2B5EF4-FFF2-40B4-BE49-F238E27FC236}">
                <a16:creationId xmlns:a16="http://schemas.microsoft.com/office/drawing/2014/main" id="{EA51FC83-5CC8-B074-A90C-2AA2B1DDC26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11523" y="3055961"/>
            <a:ext cx="399000" cy="39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54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3CD4B2D9-9D42-063E-E4AB-208CFD69ED0D}"/>
              </a:ext>
            </a:extLst>
          </p:cNvPr>
          <p:cNvGraphicFramePr/>
          <p:nvPr>
            <p:extLst>
              <p:ext uri="{D42A27DB-BD31-4B8C-83A1-F6EECF244321}">
                <p14:modId xmlns:p14="http://schemas.microsoft.com/office/powerpoint/2010/main" val="1709778857"/>
              </p:ext>
            </p:extLst>
          </p:nvPr>
        </p:nvGraphicFramePr>
        <p:xfrm>
          <a:off x="1091147" y="3401157"/>
          <a:ext cx="8593494" cy="2514346"/>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a:extLst>
              <a:ext uri="{FF2B5EF4-FFF2-40B4-BE49-F238E27FC236}">
                <a16:creationId xmlns:a16="http://schemas.microsoft.com/office/drawing/2014/main" id="{FFCAFE47-D92F-E7C5-C76A-ABEAEBA3A238}"/>
              </a:ext>
            </a:extLst>
          </p:cNvPr>
          <p:cNvSpPr txBox="1"/>
          <p:nvPr/>
        </p:nvSpPr>
        <p:spPr>
          <a:xfrm>
            <a:off x="1499122" y="2253550"/>
            <a:ext cx="56401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effectLst/>
                <a:uLnTx/>
                <a:uFillTx/>
                <a:latin typeface="Montserrat" pitchFamily="2" charset="0"/>
                <a:ea typeface="+mn-ea"/>
                <a:cs typeface="+mn-cs"/>
              </a:rPr>
              <a:t>TV</a:t>
            </a:r>
          </a:p>
        </p:txBody>
      </p:sp>
      <p:sp>
        <p:nvSpPr>
          <p:cNvPr id="40" name="TextBox 39">
            <a:extLst>
              <a:ext uri="{FF2B5EF4-FFF2-40B4-BE49-F238E27FC236}">
                <a16:creationId xmlns:a16="http://schemas.microsoft.com/office/drawing/2014/main" id="{7A0C50CD-414D-EC40-C937-8134F663FC2F}"/>
              </a:ext>
            </a:extLst>
          </p:cNvPr>
          <p:cNvSpPr txBox="1"/>
          <p:nvPr/>
        </p:nvSpPr>
        <p:spPr>
          <a:xfrm>
            <a:off x="2394259" y="2253550"/>
            <a:ext cx="123116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effectLst/>
                <a:uLnTx/>
                <a:uFillTx/>
                <a:latin typeface="Montserrat" pitchFamily="2" charset="0"/>
                <a:ea typeface="+mn-ea"/>
                <a:cs typeface="+mn-cs"/>
              </a:rPr>
              <a:t>DIGITAL</a:t>
            </a:r>
          </a:p>
        </p:txBody>
      </p:sp>
      <p:sp>
        <p:nvSpPr>
          <p:cNvPr id="41" name="TextBox 40">
            <a:extLst>
              <a:ext uri="{FF2B5EF4-FFF2-40B4-BE49-F238E27FC236}">
                <a16:creationId xmlns:a16="http://schemas.microsoft.com/office/drawing/2014/main" id="{D9EC09E4-55B6-9D80-6EEF-EA1A9503F0EF}"/>
              </a:ext>
            </a:extLst>
          </p:cNvPr>
          <p:cNvSpPr txBox="1"/>
          <p:nvPr/>
        </p:nvSpPr>
        <p:spPr>
          <a:xfrm>
            <a:off x="3315504" y="2253550"/>
            <a:ext cx="174891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effectLst/>
                <a:uLnTx/>
                <a:uFillTx/>
                <a:latin typeface="Montserrat" pitchFamily="2" charset="0"/>
                <a:ea typeface="+mn-ea"/>
                <a:cs typeface="+mn-cs"/>
              </a:rPr>
              <a:t>NEWSPAPERS</a:t>
            </a:r>
          </a:p>
        </p:txBody>
      </p:sp>
      <p:sp>
        <p:nvSpPr>
          <p:cNvPr id="42" name="TextBox 41">
            <a:extLst>
              <a:ext uri="{FF2B5EF4-FFF2-40B4-BE49-F238E27FC236}">
                <a16:creationId xmlns:a16="http://schemas.microsoft.com/office/drawing/2014/main" id="{0AA9A5BD-C838-3E75-6F88-3F8F0EFA5783}"/>
              </a:ext>
            </a:extLst>
          </p:cNvPr>
          <p:cNvSpPr txBox="1"/>
          <p:nvPr/>
        </p:nvSpPr>
        <p:spPr>
          <a:xfrm>
            <a:off x="4398246" y="2253550"/>
            <a:ext cx="185573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effectLst/>
                <a:uLnTx/>
                <a:uFillTx/>
                <a:latin typeface="Montserrat" pitchFamily="2" charset="0"/>
                <a:ea typeface="+mn-ea"/>
                <a:cs typeface="+mn-cs"/>
              </a:rPr>
              <a:t>MAGAZINE</a:t>
            </a:r>
          </a:p>
        </p:txBody>
      </p:sp>
      <p:sp>
        <p:nvSpPr>
          <p:cNvPr id="43" name="TextBox 42">
            <a:extLst>
              <a:ext uri="{FF2B5EF4-FFF2-40B4-BE49-F238E27FC236}">
                <a16:creationId xmlns:a16="http://schemas.microsoft.com/office/drawing/2014/main" id="{3B8998EB-6625-1991-5823-7DB179A1DE00}"/>
              </a:ext>
            </a:extLst>
          </p:cNvPr>
          <p:cNvSpPr txBox="1"/>
          <p:nvPr/>
        </p:nvSpPr>
        <p:spPr>
          <a:xfrm>
            <a:off x="5941696" y="2253550"/>
            <a:ext cx="111148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effectLst/>
                <a:uLnTx/>
                <a:uFillTx/>
                <a:latin typeface="Montserrat" pitchFamily="2" charset="0"/>
                <a:ea typeface="+mn-ea"/>
                <a:cs typeface="+mn-cs"/>
              </a:rPr>
              <a:t>RADIO</a:t>
            </a:r>
          </a:p>
        </p:txBody>
      </p:sp>
      <p:sp>
        <p:nvSpPr>
          <p:cNvPr id="44" name="TextBox 43">
            <a:extLst>
              <a:ext uri="{FF2B5EF4-FFF2-40B4-BE49-F238E27FC236}">
                <a16:creationId xmlns:a16="http://schemas.microsoft.com/office/drawing/2014/main" id="{563E523D-F7A6-F0D8-D69E-EB1B73B70008}"/>
              </a:ext>
            </a:extLst>
          </p:cNvPr>
          <p:cNvSpPr txBox="1"/>
          <p:nvPr/>
        </p:nvSpPr>
        <p:spPr>
          <a:xfrm>
            <a:off x="7177458" y="2253550"/>
            <a:ext cx="107053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effectLst/>
                <a:uLnTx/>
                <a:uFillTx/>
                <a:latin typeface="Montserrat" pitchFamily="2" charset="0"/>
                <a:ea typeface="+mn-ea"/>
                <a:cs typeface="+mn-cs"/>
              </a:rPr>
              <a:t>OOH</a:t>
            </a:r>
          </a:p>
        </p:txBody>
      </p:sp>
      <p:sp>
        <p:nvSpPr>
          <p:cNvPr id="45" name="TextBox 44">
            <a:extLst>
              <a:ext uri="{FF2B5EF4-FFF2-40B4-BE49-F238E27FC236}">
                <a16:creationId xmlns:a16="http://schemas.microsoft.com/office/drawing/2014/main" id="{9DECC6EB-9DF2-5730-BBE4-71C04DA1C21D}"/>
              </a:ext>
            </a:extLst>
          </p:cNvPr>
          <p:cNvSpPr txBox="1"/>
          <p:nvPr/>
        </p:nvSpPr>
        <p:spPr>
          <a:xfrm>
            <a:off x="8246998" y="2253550"/>
            <a:ext cx="136925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effectLst/>
                <a:uLnTx/>
                <a:uFillTx/>
                <a:latin typeface="Montserrat" pitchFamily="2" charset="0"/>
                <a:ea typeface="+mn-ea"/>
                <a:cs typeface="+mn-cs"/>
              </a:rPr>
              <a:t>CINEMA</a:t>
            </a:r>
          </a:p>
        </p:txBody>
      </p:sp>
      <p:sp>
        <p:nvSpPr>
          <p:cNvPr id="38" name="TextBox 37">
            <a:extLst>
              <a:ext uri="{FF2B5EF4-FFF2-40B4-BE49-F238E27FC236}">
                <a16:creationId xmlns:a16="http://schemas.microsoft.com/office/drawing/2014/main" id="{DF61CA11-BF81-AD62-89CB-464E08C35970}"/>
              </a:ext>
            </a:extLst>
          </p:cNvPr>
          <p:cNvSpPr txBox="1"/>
          <p:nvPr/>
        </p:nvSpPr>
        <p:spPr>
          <a:xfrm>
            <a:off x="1166010" y="2506456"/>
            <a:ext cx="122011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rgbClr val="FF0000"/>
                </a:solidFill>
                <a:effectLst/>
                <a:uLnTx/>
                <a:uFillTx/>
                <a:latin typeface="Montserrat" pitchFamily="2" charset="0"/>
                <a:ea typeface="+mn-ea"/>
                <a:cs typeface="+mn-cs"/>
              </a:rPr>
              <a:t>(3.482)</a:t>
            </a:r>
          </a:p>
        </p:txBody>
      </p:sp>
      <p:sp>
        <p:nvSpPr>
          <p:cNvPr id="39" name="TextBox 38">
            <a:extLst>
              <a:ext uri="{FF2B5EF4-FFF2-40B4-BE49-F238E27FC236}">
                <a16:creationId xmlns:a16="http://schemas.microsoft.com/office/drawing/2014/main" id="{C4B397B0-5871-1CF6-D16D-A52E9DA179D3}"/>
              </a:ext>
            </a:extLst>
          </p:cNvPr>
          <p:cNvSpPr txBox="1"/>
          <p:nvPr/>
        </p:nvSpPr>
        <p:spPr>
          <a:xfrm>
            <a:off x="2395266" y="2506456"/>
            <a:ext cx="122011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rgbClr val="FF0000"/>
                </a:solidFill>
                <a:effectLst/>
                <a:uLnTx/>
                <a:uFillTx/>
                <a:latin typeface="Montserrat" pitchFamily="2" charset="0"/>
                <a:ea typeface="+mn-ea"/>
                <a:cs typeface="+mn-cs"/>
              </a:rPr>
              <a:t>(5.100)</a:t>
            </a:r>
          </a:p>
        </p:txBody>
      </p:sp>
      <p:sp>
        <p:nvSpPr>
          <p:cNvPr id="46" name="TextBox 45">
            <a:extLst>
              <a:ext uri="{FF2B5EF4-FFF2-40B4-BE49-F238E27FC236}">
                <a16:creationId xmlns:a16="http://schemas.microsoft.com/office/drawing/2014/main" id="{CAE51636-51E9-6B80-B5CE-72ED01DB9615}"/>
              </a:ext>
            </a:extLst>
          </p:cNvPr>
          <p:cNvSpPr txBox="1"/>
          <p:nvPr/>
        </p:nvSpPr>
        <p:spPr>
          <a:xfrm>
            <a:off x="3575934" y="2506456"/>
            <a:ext cx="122011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rgbClr val="FF0000"/>
                </a:solidFill>
                <a:effectLst/>
                <a:uLnTx/>
                <a:uFillTx/>
                <a:latin typeface="Montserrat" pitchFamily="2" charset="0"/>
                <a:ea typeface="+mn-ea"/>
                <a:cs typeface="+mn-cs"/>
              </a:rPr>
              <a:t>(230)</a:t>
            </a:r>
          </a:p>
        </p:txBody>
      </p:sp>
      <p:sp>
        <p:nvSpPr>
          <p:cNvPr id="47" name="TextBox 46">
            <a:extLst>
              <a:ext uri="{FF2B5EF4-FFF2-40B4-BE49-F238E27FC236}">
                <a16:creationId xmlns:a16="http://schemas.microsoft.com/office/drawing/2014/main" id="{0540FB82-CDFD-FE4F-BF16-B67552CD1B80}"/>
              </a:ext>
            </a:extLst>
          </p:cNvPr>
          <p:cNvSpPr txBox="1"/>
          <p:nvPr/>
        </p:nvSpPr>
        <p:spPr>
          <a:xfrm>
            <a:off x="4721428" y="2506456"/>
            <a:ext cx="122011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rgbClr val="FF0000"/>
                </a:solidFill>
                <a:effectLst/>
                <a:uLnTx/>
                <a:uFillTx/>
                <a:latin typeface="Montserrat" pitchFamily="2" charset="0"/>
                <a:ea typeface="+mn-ea"/>
                <a:cs typeface="+mn-cs"/>
              </a:rPr>
              <a:t>(191)</a:t>
            </a:r>
          </a:p>
        </p:txBody>
      </p:sp>
      <p:sp>
        <p:nvSpPr>
          <p:cNvPr id="54" name="TextBox 53">
            <a:extLst>
              <a:ext uri="{FF2B5EF4-FFF2-40B4-BE49-F238E27FC236}">
                <a16:creationId xmlns:a16="http://schemas.microsoft.com/office/drawing/2014/main" id="{2604B675-0B98-8DD0-284C-D945E92388E7}"/>
              </a:ext>
            </a:extLst>
          </p:cNvPr>
          <p:cNvSpPr txBox="1"/>
          <p:nvPr/>
        </p:nvSpPr>
        <p:spPr>
          <a:xfrm>
            <a:off x="5884510" y="2506456"/>
            <a:ext cx="122011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rgbClr val="FF0000"/>
                </a:solidFill>
                <a:effectLst/>
                <a:uLnTx/>
                <a:uFillTx/>
                <a:latin typeface="Montserrat" pitchFamily="2" charset="0"/>
                <a:ea typeface="+mn-ea"/>
                <a:cs typeface="+mn-cs"/>
              </a:rPr>
              <a:t>(461)</a:t>
            </a:r>
          </a:p>
        </p:txBody>
      </p:sp>
      <p:sp>
        <p:nvSpPr>
          <p:cNvPr id="55" name="TextBox 54">
            <a:extLst>
              <a:ext uri="{FF2B5EF4-FFF2-40B4-BE49-F238E27FC236}">
                <a16:creationId xmlns:a16="http://schemas.microsoft.com/office/drawing/2014/main" id="{FD0A82DB-2024-89F9-ED26-E7197A71B824}"/>
              </a:ext>
            </a:extLst>
          </p:cNvPr>
          <p:cNvSpPr txBox="1"/>
          <p:nvPr/>
        </p:nvSpPr>
        <p:spPr>
          <a:xfrm>
            <a:off x="7100344" y="2506456"/>
            <a:ext cx="122011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rgbClr val="FF0000"/>
                </a:solidFill>
                <a:effectLst/>
                <a:uLnTx/>
                <a:uFillTx/>
                <a:latin typeface="Montserrat" pitchFamily="2" charset="0"/>
                <a:ea typeface="+mn-ea"/>
                <a:cs typeface="+mn-cs"/>
              </a:rPr>
              <a:t>(593)</a:t>
            </a:r>
          </a:p>
        </p:txBody>
      </p:sp>
      <p:cxnSp>
        <p:nvCxnSpPr>
          <p:cNvPr id="53" name="Straight Connector 52">
            <a:extLst>
              <a:ext uri="{FF2B5EF4-FFF2-40B4-BE49-F238E27FC236}">
                <a16:creationId xmlns:a16="http://schemas.microsoft.com/office/drawing/2014/main" id="{FC1BD015-95BE-CC58-D0E2-680A86E0C7AC}"/>
              </a:ext>
            </a:extLst>
          </p:cNvPr>
          <p:cNvCxnSpPr>
            <a:cxnSpLocks/>
          </p:cNvCxnSpPr>
          <p:nvPr/>
        </p:nvCxnSpPr>
        <p:spPr>
          <a:xfrm>
            <a:off x="8940287" y="2591942"/>
            <a:ext cx="0" cy="136805"/>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60DEADB-7230-825E-AAF1-2BA495E00EC9}"/>
              </a:ext>
            </a:extLst>
          </p:cNvPr>
          <p:cNvSpPr txBox="1"/>
          <p:nvPr/>
        </p:nvSpPr>
        <p:spPr>
          <a:xfrm>
            <a:off x="199780" y="2544928"/>
            <a:ext cx="1035803" cy="230832"/>
          </a:xfrm>
          <a:prstGeom prst="rect">
            <a:avLst/>
          </a:prstGeom>
          <a:noFill/>
        </p:spPr>
        <p:txBody>
          <a:bodyPr wrap="square" rtlCol="0">
            <a:spAutoFit/>
          </a:bodyPr>
          <a:lstStyle/>
          <a:p>
            <a:r>
              <a:rPr lang="en-AU" sz="900" dirty="0" err="1">
                <a:latin typeface="Montserrat" pitchFamily="2" charset="0"/>
              </a:rPr>
              <a:t>mio</a:t>
            </a:r>
            <a:r>
              <a:rPr lang="en-AU" sz="900" i="1" dirty="0">
                <a:latin typeface="Montserrat" pitchFamily="2" charset="0"/>
              </a:rPr>
              <a:t> </a:t>
            </a:r>
            <a:r>
              <a:rPr lang="it-IT" sz="900" kern="0" dirty="0">
                <a:solidFill>
                  <a:srgbClr val="011627"/>
                </a:solidFill>
                <a:latin typeface="Montserrat" panose="00000500000000000000" pitchFamily="2" charset="0"/>
                <a:cs typeface="Arial" panose="020B0604020202020204" pitchFamily="34" charset="0"/>
                <a:sym typeface="Arial"/>
              </a:rPr>
              <a:t>€ net </a:t>
            </a:r>
            <a:r>
              <a:rPr lang="it-IT" sz="900" kern="0" dirty="0" err="1">
                <a:solidFill>
                  <a:srgbClr val="011627"/>
                </a:solidFill>
                <a:latin typeface="Montserrat" panose="00000500000000000000" pitchFamily="2" charset="0"/>
                <a:cs typeface="Arial" panose="020B0604020202020204" pitchFamily="34" charset="0"/>
                <a:sym typeface="Arial"/>
              </a:rPr>
              <a:t>net</a:t>
            </a:r>
            <a:endParaRPr lang="en-AU" sz="900" dirty="0">
              <a:latin typeface="Montserrat" pitchFamily="2" charset="0"/>
            </a:endParaRPr>
          </a:p>
        </p:txBody>
      </p:sp>
      <p:sp>
        <p:nvSpPr>
          <p:cNvPr id="65" name="CasellaDiTesto 32">
            <a:extLst>
              <a:ext uri="{FF2B5EF4-FFF2-40B4-BE49-F238E27FC236}">
                <a16:creationId xmlns:a16="http://schemas.microsoft.com/office/drawing/2014/main" id="{50659A3A-C8EE-3492-3FE0-201BC5F93F83}"/>
              </a:ext>
            </a:extLst>
          </p:cNvPr>
          <p:cNvSpPr txBox="1"/>
          <p:nvPr/>
        </p:nvSpPr>
        <p:spPr>
          <a:xfrm>
            <a:off x="9658683" y="4969237"/>
            <a:ext cx="1152865"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FF5050"/>
                </a:solidFill>
                <a:uLnTx/>
                <a:uFillTx/>
                <a:latin typeface="Montserrat" pitchFamily="2" charset="77"/>
                <a:ea typeface="+mn-ea"/>
                <a:cs typeface="+mn-cs"/>
              </a:rPr>
              <a:t>+5,0%</a:t>
            </a:r>
          </a:p>
        </p:txBody>
      </p:sp>
      <p:sp>
        <p:nvSpPr>
          <p:cNvPr id="64" name="TextBox 63">
            <a:extLst>
              <a:ext uri="{FF2B5EF4-FFF2-40B4-BE49-F238E27FC236}">
                <a16:creationId xmlns:a16="http://schemas.microsoft.com/office/drawing/2014/main" id="{6F68EF1C-B65F-7996-D48F-5252654174FD}"/>
              </a:ext>
            </a:extLst>
          </p:cNvPr>
          <p:cNvSpPr txBox="1"/>
          <p:nvPr/>
        </p:nvSpPr>
        <p:spPr>
          <a:xfrm>
            <a:off x="9539911" y="4446017"/>
            <a:ext cx="136925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effectLst/>
                <a:uLnTx/>
                <a:uFillTx/>
                <a:latin typeface="Montserrat" pitchFamily="2" charset="0"/>
                <a:ea typeface="+mn-ea"/>
                <a:cs typeface="+mn-cs"/>
              </a:rPr>
              <a:t>Tot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effectLst/>
                <a:uLnTx/>
                <a:uFillTx/>
                <a:latin typeface="Montserrat" pitchFamily="2" charset="0"/>
                <a:ea typeface="+mn-ea"/>
                <a:cs typeface="+mn-cs"/>
              </a:rPr>
              <a:t> Mercato</a:t>
            </a:r>
          </a:p>
        </p:txBody>
      </p:sp>
      <p:pic>
        <p:nvPicPr>
          <p:cNvPr id="3" name="Picture 2">
            <a:extLst>
              <a:ext uri="{FF2B5EF4-FFF2-40B4-BE49-F238E27FC236}">
                <a16:creationId xmlns:a16="http://schemas.microsoft.com/office/drawing/2014/main" id="{3922B612-ED60-ECA1-7F33-AA79EBF07B96}"/>
              </a:ext>
            </a:extLst>
          </p:cNvPr>
          <p:cNvPicPr>
            <a:picLocks noChangeAspect="1"/>
          </p:cNvPicPr>
          <p:nvPr/>
        </p:nvPicPr>
        <p:blipFill>
          <a:blip r:embed="rId4"/>
          <a:stretch>
            <a:fillRect/>
          </a:stretch>
        </p:blipFill>
        <p:spPr>
          <a:xfrm>
            <a:off x="1462114" y="1662387"/>
            <a:ext cx="638035" cy="611670"/>
          </a:xfrm>
          <a:prstGeom prst="rect">
            <a:avLst/>
          </a:prstGeom>
        </p:spPr>
      </p:pic>
      <p:pic>
        <p:nvPicPr>
          <p:cNvPr id="5" name="Picture 4">
            <a:extLst>
              <a:ext uri="{FF2B5EF4-FFF2-40B4-BE49-F238E27FC236}">
                <a16:creationId xmlns:a16="http://schemas.microsoft.com/office/drawing/2014/main" id="{4F924CF5-0EC0-355C-0BD6-4176ABBCA7B5}"/>
              </a:ext>
            </a:extLst>
          </p:cNvPr>
          <p:cNvPicPr>
            <a:picLocks noChangeAspect="1"/>
          </p:cNvPicPr>
          <p:nvPr/>
        </p:nvPicPr>
        <p:blipFill>
          <a:blip r:embed="rId5"/>
          <a:stretch>
            <a:fillRect/>
          </a:stretch>
        </p:blipFill>
        <p:spPr>
          <a:xfrm>
            <a:off x="2643112" y="1740337"/>
            <a:ext cx="647964" cy="455771"/>
          </a:xfrm>
          <a:prstGeom prst="rect">
            <a:avLst/>
          </a:prstGeom>
        </p:spPr>
      </p:pic>
      <p:pic>
        <p:nvPicPr>
          <p:cNvPr id="9" name="Picture 8">
            <a:extLst>
              <a:ext uri="{FF2B5EF4-FFF2-40B4-BE49-F238E27FC236}">
                <a16:creationId xmlns:a16="http://schemas.microsoft.com/office/drawing/2014/main" id="{31572BEE-AA20-C28B-6862-EF0D5ACCE082}"/>
              </a:ext>
            </a:extLst>
          </p:cNvPr>
          <p:cNvPicPr>
            <a:picLocks noChangeAspect="1"/>
          </p:cNvPicPr>
          <p:nvPr/>
        </p:nvPicPr>
        <p:blipFill>
          <a:blip r:embed="rId6"/>
          <a:stretch>
            <a:fillRect/>
          </a:stretch>
        </p:blipFill>
        <p:spPr>
          <a:xfrm>
            <a:off x="3846574" y="1725556"/>
            <a:ext cx="647110" cy="485333"/>
          </a:xfrm>
          <a:prstGeom prst="rect">
            <a:avLst/>
          </a:prstGeom>
        </p:spPr>
      </p:pic>
      <p:pic>
        <p:nvPicPr>
          <p:cNvPr id="24" name="Picture 23">
            <a:extLst>
              <a:ext uri="{FF2B5EF4-FFF2-40B4-BE49-F238E27FC236}">
                <a16:creationId xmlns:a16="http://schemas.microsoft.com/office/drawing/2014/main" id="{3FCAEE60-1499-D968-12E4-62F6ED8CCC52}"/>
              </a:ext>
            </a:extLst>
          </p:cNvPr>
          <p:cNvPicPr>
            <a:picLocks noChangeAspect="1"/>
          </p:cNvPicPr>
          <p:nvPr/>
        </p:nvPicPr>
        <p:blipFill>
          <a:blip r:embed="rId7"/>
          <a:stretch>
            <a:fillRect/>
          </a:stretch>
        </p:blipFill>
        <p:spPr>
          <a:xfrm>
            <a:off x="4929705" y="1673222"/>
            <a:ext cx="725701" cy="590001"/>
          </a:xfrm>
          <a:prstGeom prst="rect">
            <a:avLst/>
          </a:prstGeom>
        </p:spPr>
      </p:pic>
      <p:pic>
        <p:nvPicPr>
          <p:cNvPr id="31" name="Picture 30">
            <a:extLst>
              <a:ext uri="{FF2B5EF4-FFF2-40B4-BE49-F238E27FC236}">
                <a16:creationId xmlns:a16="http://schemas.microsoft.com/office/drawing/2014/main" id="{1CE6FA0D-D2D5-86BD-51A8-21071272C314}"/>
              </a:ext>
            </a:extLst>
          </p:cNvPr>
          <p:cNvPicPr>
            <a:picLocks noChangeAspect="1"/>
          </p:cNvPicPr>
          <p:nvPr/>
        </p:nvPicPr>
        <p:blipFill>
          <a:blip r:embed="rId8"/>
          <a:stretch>
            <a:fillRect/>
          </a:stretch>
        </p:blipFill>
        <p:spPr>
          <a:xfrm>
            <a:off x="6182506" y="1711511"/>
            <a:ext cx="629868" cy="513422"/>
          </a:xfrm>
          <a:prstGeom prst="rect">
            <a:avLst/>
          </a:prstGeom>
        </p:spPr>
      </p:pic>
      <p:pic>
        <p:nvPicPr>
          <p:cNvPr id="32" name="Picture 4" descr="Billboard Icon PNG Clipart Background | PNG Play">
            <a:extLst>
              <a:ext uri="{FF2B5EF4-FFF2-40B4-BE49-F238E27FC236}">
                <a16:creationId xmlns:a16="http://schemas.microsoft.com/office/drawing/2014/main" id="{7978C4E3-972D-4A97-72B2-7E6CB045C9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37275" y="1711142"/>
            <a:ext cx="514161" cy="51416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Vettoriali stock royalty-free di Billets cinéma">
            <a:extLst>
              <a:ext uri="{FF2B5EF4-FFF2-40B4-BE49-F238E27FC236}">
                <a16:creationId xmlns:a16="http://schemas.microsoft.com/office/drawing/2014/main" id="{1E906AE6-EA54-A7BA-4EB9-7A994E8F458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60181" y="1717857"/>
            <a:ext cx="500731" cy="500731"/>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7AF8E89E-6BA7-C33D-7AA7-43A3728FA88D}"/>
              </a:ext>
            </a:extLst>
          </p:cNvPr>
          <p:cNvGrpSpPr/>
          <p:nvPr/>
        </p:nvGrpSpPr>
        <p:grpSpPr>
          <a:xfrm>
            <a:off x="9438579" y="5079636"/>
            <a:ext cx="298882" cy="222061"/>
            <a:chOff x="9633618" y="5284580"/>
            <a:chExt cx="298882" cy="222061"/>
          </a:xfrm>
        </p:grpSpPr>
        <p:sp>
          <p:nvSpPr>
            <p:cNvPr id="17" name="Arrow: Chevron 16">
              <a:extLst>
                <a:ext uri="{FF2B5EF4-FFF2-40B4-BE49-F238E27FC236}">
                  <a16:creationId xmlns:a16="http://schemas.microsoft.com/office/drawing/2014/main" id="{CE0C6E69-A106-C3FB-C614-C22DBC0B4308}"/>
                </a:ext>
              </a:extLst>
            </p:cNvPr>
            <p:cNvSpPr/>
            <p:nvPr/>
          </p:nvSpPr>
          <p:spPr>
            <a:xfrm>
              <a:off x="9633618" y="5284580"/>
              <a:ext cx="138651" cy="222061"/>
            </a:xfrm>
            <a:prstGeom prst="chevron">
              <a:avLst/>
            </a:prstGeom>
            <a:solidFill>
              <a:srgbClr val="FF5050"/>
            </a:solidFill>
            <a:ln>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8" name="Arrow: Chevron 17">
              <a:extLst>
                <a:ext uri="{FF2B5EF4-FFF2-40B4-BE49-F238E27FC236}">
                  <a16:creationId xmlns:a16="http://schemas.microsoft.com/office/drawing/2014/main" id="{D2FF97B2-7B3D-6160-6C25-DC074F3BC886}"/>
                </a:ext>
              </a:extLst>
            </p:cNvPr>
            <p:cNvSpPr/>
            <p:nvPr/>
          </p:nvSpPr>
          <p:spPr>
            <a:xfrm>
              <a:off x="9716096" y="5284580"/>
              <a:ext cx="138651" cy="222061"/>
            </a:xfrm>
            <a:prstGeom prst="chevron">
              <a:avLst/>
            </a:prstGeom>
            <a:solidFill>
              <a:srgbClr val="FF5050"/>
            </a:solidFill>
            <a:ln>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9" name="Arrow: Chevron 18">
              <a:extLst>
                <a:ext uri="{FF2B5EF4-FFF2-40B4-BE49-F238E27FC236}">
                  <a16:creationId xmlns:a16="http://schemas.microsoft.com/office/drawing/2014/main" id="{B81B7117-E865-217B-B387-11422FFEBE88}"/>
                </a:ext>
              </a:extLst>
            </p:cNvPr>
            <p:cNvSpPr/>
            <p:nvPr/>
          </p:nvSpPr>
          <p:spPr>
            <a:xfrm>
              <a:off x="9793849" y="5284580"/>
              <a:ext cx="138651" cy="222061"/>
            </a:xfrm>
            <a:prstGeom prst="chevron">
              <a:avLst/>
            </a:prstGeom>
            <a:solidFill>
              <a:srgbClr val="FF5050"/>
            </a:solidFill>
            <a:ln>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grpSp>
      <p:sp>
        <p:nvSpPr>
          <p:cNvPr id="12" name="CasellaDiTesto 78">
            <a:extLst>
              <a:ext uri="{FF2B5EF4-FFF2-40B4-BE49-F238E27FC236}">
                <a16:creationId xmlns:a16="http://schemas.microsoft.com/office/drawing/2014/main" id="{308D0FC2-DD53-EBA4-0C8F-5F36D20EA052}"/>
              </a:ext>
            </a:extLst>
          </p:cNvPr>
          <p:cNvSpPr txBox="1"/>
          <p:nvPr/>
        </p:nvSpPr>
        <p:spPr>
          <a:xfrm>
            <a:off x="1376255" y="2844983"/>
            <a:ext cx="883363" cy="246221"/>
          </a:xfrm>
          <a:prstGeom prst="rect">
            <a:avLst/>
          </a:prstGeom>
          <a:noFill/>
        </p:spPr>
        <p:txBody>
          <a:bodyPr wrap="square" rtlCol="0">
            <a:spAutoFit/>
          </a:bodyPr>
          <a:lstStyle/>
          <a:p>
            <a:pPr algn="ctr"/>
            <a:r>
              <a:rPr lang="it-IT" sz="1000" dirty="0">
                <a:solidFill>
                  <a:prstClr val="black"/>
                </a:solidFill>
                <a:latin typeface="Montserrat ExtraBold" panose="00000900000000000000" pitchFamily="2" charset="0"/>
              </a:rPr>
              <a:t>Tv lineare</a:t>
            </a:r>
            <a:endParaRPr kumimoji="0" lang="it-IT" sz="1000" i="0" u="none" strike="noStrike" kern="1200" cap="none" spc="0" normalizeH="0" baseline="0" noProof="0" dirty="0">
              <a:ln>
                <a:noFill/>
              </a:ln>
              <a:solidFill>
                <a:prstClr val="black"/>
              </a:solidFill>
              <a:effectLst/>
              <a:uLnTx/>
              <a:uFillTx/>
              <a:latin typeface="Montserrat ExtraBold" panose="00000900000000000000" pitchFamily="2" charset="0"/>
            </a:endParaRPr>
          </a:p>
        </p:txBody>
      </p:sp>
      <p:sp>
        <p:nvSpPr>
          <p:cNvPr id="7" name="CasellaDiTesto 6">
            <a:extLst>
              <a:ext uri="{FF2B5EF4-FFF2-40B4-BE49-F238E27FC236}">
                <a16:creationId xmlns:a16="http://schemas.microsoft.com/office/drawing/2014/main" id="{6C44B4FE-7386-F344-BD6D-469922755D66}"/>
              </a:ext>
            </a:extLst>
          </p:cNvPr>
          <p:cNvSpPr txBox="1"/>
          <p:nvPr/>
        </p:nvSpPr>
        <p:spPr>
          <a:xfrm>
            <a:off x="465874" y="455432"/>
            <a:ext cx="96388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prstClr val="black"/>
                </a:solidFill>
                <a:effectLst/>
                <a:uLnTx/>
                <a:uFillTx/>
                <a:latin typeface="Montserrat" pitchFamily="2" charset="77"/>
                <a:ea typeface="+mn-ea"/>
                <a:cs typeface="+mn-cs"/>
              </a:rPr>
              <a:t>2024 - La nostra stima per mezzo</a:t>
            </a:r>
          </a:p>
        </p:txBody>
      </p:sp>
      <p:sp>
        <p:nvSpPr>
          <p:cNvPr id="8" name="CasellaDiTesto 7">
            <a:extLst>
              <a:ext uri="{FF2B5EF4-FFF2-40B4-BE49-F238E27FC236}">
                <a16:creationId xmlns:a16="http://schemas.microsoft.com/office/drawing/2014/main" id="{32596B55-E4C0-EC44-92A6-4966116980E4}"/>
              </a:ext>
            </a:extLst>
          </p:cNvPr>
          <p:cNvSpPr txBox="1"/>
          <p:nvPr/>
        </p:nvSpPr>
        <p:spPr>
          <a:xfrm>
            <a:off x="465874" y="6234555"/>
            <a:ext cx="4294765" cy="276999"/>
          </a:xfrm>
          <a:prstGeom prst="rect">
            <a:avLst/>
          </a:prstGeom>
          <a:noFill/>
        </p:spPr>
        <p:txBody>
          <a:bodyPr wrap="none" rtlCol="0">
            <a:spAutoFit/>
          </a:bodyPr>
          <a:lstStyle/>
          <a:p>
            <a:pPr>
              <a:defRPr/>
            </a:pPr>
            <a:r>
              <a:rPr lang="it-IT" sz="1200" b="1" dirty="0">
                <a:solidFill>
                  <a:schemeClr val="bg1">
                    <a:lumMod val="50000"/>
                  </a:schemeClr>
                </a:solidFill>
                <a:latin typeface="Montserrat" pitchFamily="2" charset="77"/>
              </a:rPr>
              <a:t>Fonte: </a:t>
            </a:r>
            <a:r>
              <a:rPr kumimoji="0" lang="it-IT" sz="1200" b="1" i="0" u="none" strike="noStrike" kern="1200" cap="none" spc="0" normalizeH="0" baseline="0" noProof="0" dirty="0">
                <a:ln>
                  <a:noFill/>
                </a:ln>
                <a:solidFill>
                  <a:prstClr val="white">
                    <a:lumMod val="50000"/>
                  </a:prstClr>
                </a:solidFill>
                <a:effectLst/>
                <a:uLnTx/>
                <a:uFillTx/>
                <a:latin typeface="Montserrat" pitchFamily="2" charset="77"/>
                <a:ea typeface="+mn-ea"/>
                <a:cs typeface="+mn-cs"/>
              </a:rPr>
              <a:t>UNA Media Hub su dati Nielsen + stime UNA</a:t>
            </a:r>
            <a:endParaRPr lang="it-IT" sz="1100" i="1" dirty="0">
              <a:solidFill>
                <a:schemeClr val="bg1">
                  <a:lumMod val="50000"/>
                </a:schemeClr>
              </a:solidFill>
              <a:latin typeface="Montserrat" pitchFamily="2" charset="77"/>
            </a:endParaRPr>
          </a:p>
        </p:txBody>
      </p:sp>
      <p:sp>
        <p:nvSpPr>
          <p:cNvPr id="10" name="CasellaDiTesto 9">
            <a:extLst>
              <a:ext uri="{FF2B5EF4-FFF2-40B4-BE49-F238E27FC236}">
                <a16:creationId xmlns:a16="http://schemas.microsoft.com/office/drawing/2014/main" id="{3B9EC4E3-AC02-B247-AA55-0CD3CC3FB3BF}"/>
              </a:ext>
            </a:extLst>
          </p:cNvPr>
          <p:cNvSpPr txBox="1"/>
          <p:nvPr/>
        </p:nvSpPr>
        <p:spPr>
          <a:xfrm>
            <a:off x="485633" y="1024497"/>
            <a:ext cx="262123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lumMod val="50000"/>
                  </a:prstClr>
                </a:solidFill>
                <a:effectLst/>
                <a:uLnTx/>
                <a:uFillTx/>
                <a:latin typeface="Montserrat" pitchFamily="2" charset="77"/>
                <a:ea typeface="+mn-ea"/>
                <a:cs typeface="+mn-cs"/>
              </a:rPr>
              <a:t>2024 vs 2023 Variazione %</a:t>
            </a:r>
          </a:p>
        </p:txBody>
      </p:sp>
      <p:pic>
        <p:nvPicPr>
          <p:cNvPr id="36" name="Immagine 35">
            <a:extLst>
              <a:ext uri="{FF2B5EF4-FFF2-40B4-BE49-F238E27FC236}">
                <a16:creationId xmlns:a16="http://schemas.microsoft.com/office/drawing/2014/main" id="{B52A1601-8235-A241-B811-CF63BDC213D9}"/>
              </a:ext>
            </a:extLst>
          </p:cNvPr>
          <p:cNvPicPr>
            <a:picLocks noChangeAspect="1"/>
          </p:cNvPicPr>
          <p:nvPr/>
        </p:nvPicPr>
        <p:blipFill>
          <a:blip r:embed="rId11"/>
          <a:stretch>
            <a:fillRect/>
          </a:stretch>
        </p:blipFill>
        <p:spPr>
          <a:xfrm>
            <a:off x="10214526" y="0"/>
            <a:ext cx="2004362" cy="6858000"/>
          </a:xfrm>
          <a:prstGeom prst="rect">
            <a:avLst/>
          </a:prstGeom>
        </p:spPr>
      </p:pic>
      <p:pic>
        <p:nvPicPr>
          <p:cNvPr id="6" name="Immagine 5">
            <a:extLst>
              <a:ext uri="{FF2B5EF4-FFF2-40B4-BE49-F238E27FC236}">
                <a16:creationId xmlns:a16="http://schemas.microsoft.com/office/drawing/2014/main" id="{E5C0BE42-3401-E84A-B019-D42B378F7E85}"/>
              </a:ext>
            </a:extLst>
          </p:cNvPr>
          <p:cNvPicPr>
            <a:picLocks noChangeAspect="1"/>
          </p:cNvPicPr>
          <p:nvPr/>
        </p:nvPicPr>
        <p:blipFill>
          <a:blip r:embed="rId12"/>
          <a:stretch>
            <a:fillRect/>
          </a:stretch>
        </p:blipFill>
        <p:spPr>
          <a:xfrm>
            <a:off x="10688296" y="469555"/>
            <a:ext cx="1218302" cy="489449"/>
          </a:xfrm>
          <a:prstGeom prst="rect">
            <a:avLst/>
          </a:prstGeom>
        </p:spPr>
      </p:pic>
      <p:sp>
        <p:nvSpPr>
          <p:cNvPr id="28" name="Oval 27">
            <a:extLst>
              <a:ext uri="{FF2B5EF4-FFF2-40B4-BE49-F238E27FC236}">
                <a16:creationId xmlns:a16="http://schemas.microsoft.com/office/drawing/2014/main" id="{51F160C6-2FCB-693E-7AA2-E691AE3113B6}"/>
              </a:ext>
            </a:extLst>
          </p:cNvPr>
          <p:cNvSpPr/>
          <p:nvPr/>
        </p:nvSpPr>
        <p:spPr>
          <a:xfrm>
            <a:off x="7525383" y="1908826"/>
            <a:ext cx="118792" cy="1187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4D103995-3E72-C11A-10F0-6CF079C60709}"/>
              </a:ext>
            </a:extLst>
          </p:cNvPr>
          <p:cNvSpPr txBox="1"/>
          <p:nvPr/>
        </p:nvSpPr>
        <p:spPr>
          <a:xfrm>
            <a:off x="8319793" y="2506456"/>
            <a:ext cx="122011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rgbClr val="FF0000"/>
                </a:solidFill>
                <a:effectLst/>
                <a:uLnTx/>
                <a:uFillTx/>
                <a:latin typeface="Montserrat" pitchFamily="2" charset="0"/>
                <a:ea typeface="+mn-ea"/>
                <a:cs typeface="+mn-cs"/>
              </a:rPr>
              <a:t>(13,4)</a:t>
            </a:r>
          </a:p>
        </p:txBody>
      </p:sp>
      <p:cxnSp>
        <p:nvCxnSpPr>
          <p:cNvPr id="62" name="Straight Connector 61">
            <a:extLst>
              <a:ext uri="{FF2B5EF4-FFF2-40B4-BE49-F238E27FC236}">
                <a16:creationId xmlns:a16="http://schemas.microsoft.com/office/drawing/2014/main" id="{6D2F5CB7-4983-6610-99EF-F733C7B329B1}"/>
              </a:ext>
            </a:extLst>
          </p:cNvPr>
          <p:cNvCxnSpPr>
            <a:cxnSpLocks/>
          </p:cNvCxnSpPr>
          <p:nvPr/>
        </p:nvCxnSpPr>
        <p:spPr>
          <a:xfrm>
            <a:off x="1139834" y="5198792"/>
            <a:ext cx="8316670" cy="0"/>
          </a:xfrm>
          <a:prstGeom prst="line">
            <a:avLst/>
          </a:prstGeom>
          <a:ln>
            <a:solidFill>
              <a:srgbClr val="FF5050"/>
            </a:solidFill>
            <a:prstDash val="dash"/>
          </a:ln>
        </p:spPr>
        <p:style>
          <a:lnRef idx="1">
            <a:schemeClr val="accent1"/>
          </a:lnRef>
          <a:fillRef idx="0">
            <a:schemeClr val="accent1"/>
          </a:fillRef>
          <a:effectRef idx="0">
            <a:schemeClr val="accent1"/>
          </a:effectRef>
          <a:fontRef idx="minor">
            <a:schemeClr val="tx1"/>
          </a:fontRef>
        </p:style>
      </p:cxnSp>
      <p:sp>
        <p:nvSpPr>
          <p:cNvPr id="4" name="CasellaDiTesto 78">
            <a:extLst>
              <a:ext uri="{FF2B5EF4-FFF2-40B4-BE49-F238E27FC236}">
                <a16:creationId xmlns:a16="http://schemas.microsoft.com/office/drawing/2014/main" id="{C9993739-D464-1F5A-55C3-DA29699470ED}"/>
              </a:ext>
            </a:extLst>
          </p:cNvPr>
          <p:cNvSpPr txBox="1"/>
          <p:nvPr/>
        </p:nvSpPr>
        <p:spPr>
          <a:xfrm>
            <a:off x="6122067" y="5626577"/>
            <a:ext cx="4842992" cy="230832"/>
          </a:xfrm>
          <a:prstGeom prst="rect">
            <a:avLst/>
          </a:prstGeom>
          <a:noFill/>
        </p:spPr>
        <p:txBody>
          <a:bodyPr wrap="none" rtlCol="0">
            <a:spAutoFit/>
          </a:bodyPr>
          <a:lstStyle/>
          <a:p>
            <a:pPr algn="r"/>
            <a:r>
              <a:rPr lang="it-IT" sz="900" dirty="0">
                <a:solidFill>
                  <a:prstClr val="black"/>
                </a:solidFill>
                <a:latin typeface="Montserrat" pitchFamily="2" charset="77"/>
              </a:rPr>
              <a:t>I mezzi sono rappresentati a totale perimetro</a:t>
            </a:r>
            <a:r>
              <a:rPr lang="it-IT" sz="900" dirty="0">
                <a:latin typeface="Montserrat" pitchFamily="2" charset="77"/>
              </a:rPr>
              <a:t> (includendo il non rilevato Nielsen) </a:t>
            </a:r>
          </a:p>
        </p:txBody>
      </p:sp>
      <p:sp>
        <p:nvSpPr>
          <p:cNvPr id="13" name="CasellaDiTesto 32">
            <a:extLst>
              <a:ext uri="{FF2B5EF4-FFF2-40B4-BE49-F238E27FC236}">
                <a16:creationId xmlns:a16="http://schemas.microsoft.com/office/drawing/2014/main" id="{F6211343-13FB-CE8B-BD09-7646FFC5ECAC}"/>
              </a:ext>
            </a:extLst>
          </p:cNvPr>
          <p:cNvSpPr txBox="1"/>
          <p:nvPr/>
        </p:nvSpPr>
        <p:spPr>
          <a:xfrm>
            <a:off x="8472478" y="3164762"/>
            <a:ext cx="92406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uLnTx/>
                <a:uFillTx/>
                <a:latin typeface="Montserrat" pitchFamily="2" charset="77"/>
                <a:ea typeface="+mn-ea"/>
                <a:cs typeface="+mn-cs"/>
              </a:rPr>
              <a:t>19,9</a:t>
            </a:r>
          </a:p>
        </p:txBody>
      </p:sp>
    </p:spTree>
    <p:extLst>
      <p:ext uri="{BB962C8B-B14F-4D97-AF65-F5344CB8AC3E}">
        <p14:creationId xmlns:p14="http://schemas.microsoft.com/office/powerpoint/2010/main" val="1237522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3CD4B2D9-9D42-063E-E4AB-208CFD69ED0D}"/>
              </a:ext>
            </a:extLst>
          </p:cNvPr>
          <p:cNvGraphicFramePr/>
          <p:nvPr>
            <p:extLst>
              <p:ext uri="{D42A27DB-BD31-4B8C-83A1-F6EECF244321}">
                <p14:modId xmlns:p14="http://schemas.microsoft.com/office/powerpoint/2010/main" val="2081073302"/>
              </p:ext>
            </p:extLst>
          </p:nvPr>
        </p:nvGraphicFramePr>
        <p:xfrm>
          <a:off x="1091147" y="3667248"/>
          <a:ext cx="8593494" cy="2514346"/>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a:extLst>
              <a:ext uri="{FF2B5EF4-FFF2-40B4-BE49-F238E27FC236}">
                <a16:creationId xmlns:a16="http://schemas.microsoft.com/office/drawing/2014/main" id="{FFCAFE47-D92F-E7C5-C76A-ABEAEBA3A238}"/>
              </a:ext>
            </a:extLst>
          </p:cNvPr>
          <p:cNvSpPr txBox="1"/>
          <p:nvPr/>
        </p:nvSpPr>
        <p:spPr>
          <a:xfrm>
            <a:off x="1525504" y="2253550"/>
            <a:ext cx="56401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effectLst/>
                <a:uLnTx/>
                <a:uFillTx/>
                <a:latin typeface="Montserrat" pitchFamily="2" charset="0"/>
                <a:ea typeface="+mn-ea"/>
                <a:cs typeface="+mn-cs"/>
              </a:rPr>
              <a:t>TV</a:t>
            </a:r>
          </a:p>
        </p:txBody>
      </p:sp>
      <p:sp>
        <p:nvSpPr>
          <p:cNvPr id="40" name="TextBox 39">
            <a:extLst>
              <a:ext uri="{FF2B5EF4-FFF2-40B4-BE49-F238E27FC236}">
                <a16:creationId xmlns:a16="http://schemas.microsoft.com/office/drawing/2014/main" id="{7A0C50CD-414D-EC40-C937-8134F663FC2F}"/>
              </a:ext>
            </a:extLst>
          </p:cNvPr>
          <p:cNvSpPr txBox="1"/>
          <p:nvPr/>
        </p:nvSpPr>
        <p:spPr>
          <a:xfrm>
            <a:off x="2376676" y="2253550"/>
            <a:ext cx="123116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effectLst/>
                <a:uLnTx/>
                <a:uFillTx/>
                <a:latin typeface="Montserrat" pitchFamily="2" charset="0"/>
                <a:ea typeface="+mn-ea"/>
                <a:cs typeface="+mn-cs"/>
              </a:rPr>
              <a:t>DIGITAL</a:t>
            </a:r>
          </a:p>
        </p:txBody>
      </p:sp>
      <p:sp>
        <p:nvSpPr>
          <p:cNvPr id="41" name="TextBox 40">
            <a:extLst>
              <a:ext uri="{FF2B5EF4-FFF2-40B4-BE49-F238E27FC236}">
                <a16:creationId xmlns:a16="http://schemas.microsoft.com/office/drawing/2014/main" id="{D9EC09E4-55B6-9D80-6EEF-EA1A9503F0EF}"/>
              </a:ext>
            </a:extLst>
          </p:cNvPr>
          <p:cNvSpPr txBox="1"/>
          <p:nvPr/>
        </p:nvSpPr>
        <p:spPr>
          <a:xfrm>
            <a:off x="3193464" y="2253550"/>
            <a:ext cx="174891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effectLst/>
                <a:uLnTx/>
                <a:uFillTx/>
                <a:latin typeface="Montserrat" pitchFamily="2" charset="0"/>
                <a:ea typeface="+mn-ea"/>
                <a:cs typeface="+mn-cs"/>
              </a:rPr>
              <a:t>NEWSPAPERS</a:t>
            </a:r>
          </a:p>
        </p:txBody>
      </p:sp>
      <p:sp>
        <p:nvSpPr>
          <p:cNvPr id="42" name="TextBox 41">
            <a:extLst>
              <a:ext uri="{FF2B5EF4-FFF2-40B4-BE49-F238E27FC236}">
                <a16:creationId xmlns:a16="http://schemas.microsoft.com/office/drawing/2014/main" id="{0AA9A5BD-C838-3E75-6F88-3F8F0EFA5783}"/>
              </a:ext>
            </a:extLst>
          </p:cNvPr>
          <p:cNvSpPr txBox="1"/>
          <p:nvPr/>
        </p:nvSpPr>
        <p:spPr>
          <a:xfrm>
            <a:off x="4284192" y="2253550"/>
            <a:ext cx="185573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effectLst/>
                <a:uLnTx/>
                <a:uFillTx/>
                <a:latin typeface="Montserrat" pitchFamily="2" charset="0"/>
                <a:ea typeface="+mn-ea"/>
                <a:cs typeface="+mn-cs"/>
              </a:rPr>
              <a:t>MAGAZINE</a:t>
            </a:r>
          </a:p>
        </p:txBody>
      </p:sp>
      <p:sp>
        <p:nvSpPr>
          <p:cNvPr id="43" name="TextBox 42">
            <a:extLst>
              <a:ext uri="{FF2B5EF4-FFF2-40B4-BE49-F238E27FC236}">
                <a16:creationId xmlns:a16="http://schemas.microsoft.com/office/drawing/2014/main" id="{3B8998EB-6625-1991-5823-7DB179A1DE00}"/>
              </a:ext>
            </a:extLst>
          </p:cNvPr>
          <p:cNvSpPr txBox="1"/>
          <p:nvPr/>
        </p:nvSpPr>
        <p:spPr>
          <a:xfrm>
            <a:off x="5761338" y="2253550"/>
            <a:ext cx="111148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effectLst/>
                <a:uLnTx/>
                <a:uFillTx/>
                <a:latin typeface="Montserrat" pitchFamily="2" charset="0"/>
                <a:ea typeface="+mn-ea"/>
                <a:cs typeface="+mn-cs"/>
              </a:rPr>
              <a:t>RADIO</a:t>
            </a:r>
          </a:p>
        </p:txBody>
      </p:sp>
      <p:sp>
        <p:nvSpPr>
          <p:cNvPr id="44" name="TextBox 43">
            <a:extLst>
              <a:ext uri="{FF2B5EF4-FFF2-40B4-BE49-F238E27FC236}">
                <a16:creationId xmlns:a16="http://schemas.microsoft.com/office/drawing/2014/main" id="{563E523D-F7A6-F0D8-D69E-EB1B73B70008}"/>
              </a:ext>
            </a:extLst>
          </p:cNvPr>
          <p:cNvSpPr txBox="1"/>
          <p:nvPr/>
        </p:nvSpPr>
        <p:spPr>
          <a:xfrm>
            <a:off x="6992500" y="2253550"/>
            <a:ext cx="107053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effectLst/>
                <a:uLnTx/>
                <a:uFillTx/>
                <a:latin typeface="Montserrat" pitchFamily="2" charset="0"/>
                <a:ea typeface="+mn-ea"/>
                <a:cs typeface="+mn-cs"/>
              </a:rPr>
              <a:t>OOH</a:t>
            </a:r>
          </a:p>
        </p:txBody>
      </p:sp>
      <p:sp>
        <p:nvSpPr>
          <p:cNvPr id="45" name="TextBox 44">
            <a:extLst>
              <a:ext uri="{FF2B5EF4-FFF2-40B4-BE49-F238E27FC236}">
                <a16:creationId xmlns:a16="http://schemas.microsoft.com/office/drawing/2014/main" id="{9DECC6EB-9DF2-5730-BBE4-71C04DA1C21D}"/>
              </a:ext>
            </a:extLst>
          </p:cNvPr>
          <p:cNvSpPr txBox="1"/>
          <p:nvPr/>
        </p:nvSpPr>
        <p:spPr>
          <a:xfrm>
            <a:off x="8054459" y="2253550"/>
            <a:ext cx="136925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effectLst/>
                <a:uLnTx/>
                <a:uFillTx/>
                <a:latin typeface="Montserrat" pitchFamily="2" charset="0"/>
                <a:ea typeface="+mn-ea"/>
                <a:cs typeface="+mn-cs"/>
              </a:rPr>
              <a:t>CINEMA</a:t>
            </a:r>
          </a:p>
        </p:txBody>
      </p:sp>
      <p:sp>
        <p:nvSpPr>
          <p:cNvPr id="46" name="TextBox 45">
            <a:extLst>
              <a:ext uri="{FF2B5EF4-FFF2-40B4-BE49-F238E27FC236}">
                <a16:creationId xmlns:a16="http://schemas.microsoft.com/office/drawing/2014/main" id="{CAE51636-51E9-6B80-B5CE-72ED01DB9615}"/>
              </a:ext>
            </a:extLst>
          </p:cNvPr>
          <p:cNvSpPr txBox="1"/>
          <p:nvPr/>
        </p:nvSpPr>
        <p:spPr>
          <a:xfrm>
            <a:off x="3453894" y="2515440"/>
            <a:ext cx="122011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rgbClr val="FF0000"/>
                </a:solidFill>
                <a:effectLst/>
                <a:uLnTx/>
                <a:uFillTx/>
                <a:latin typeface="Montserrat" pitchFamily="2" charset="0"/>
                <a:ea typeface="+mn-ea"/>
                <a:cs typeface="+mn-cs"/>
              </a:rPr>
              <a:t>(230)</a:t>
            </a:r>
          </a:p>
        </p:txBody>
      </p:sp>
      <p:sp>
        <p:nvSpPr>
          <p:cNvPr id="47" name="TextBox 46">
            <a:extLst>
              <a:ext uri="{FF2B5EF4-FFF2-40B4-BE49-F238E27FC236}">
                <a16:creationId xmlns:a16="http://schemas.microsoft.com/office/drawing/2014/main" id="{0540FB82-CDFD-FE4F-BF16-B67552CD1B80}"/>
              </a:ext>
            </a:extLst>
          </p:cNvPr>
          <p:cNvSpPr txBox="1"/>
          <p:nvPr/>
        </p:nvSpPr>
        <p:spPr>
          <a:xfrm>
            <a:off x="4607374" y="2515440"/>
            <a:ext cx="122011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rgbClr val="FF0000"/>
                </a:solidFill>
                <a:effectLst/>
                <a:uLnTx/>
                <a:uFillTx/>
                <a:latin typeface="Montserrat" pitchFamily="2" charset="0"/>
                <a:ea typeface="+mn-ea"/>
                <a:cs typeface="+mn-cs"/>
              </a:rPr>
              <a:t>(191)</a:t>
            </a:r>
          </a:p>
        </p:txBody>
      </p:sp>
      <p:sp>
        <p:nvSpPr>
          <p:cNvPr id="54" name="TextBox 53">
            <a:extLst>
              <a:ext uri="{FF2B5EF4-FFF2-40B4-BE49-F238E27FC236}">
                <a16:creationId xmlns:a16="http://schemas.microsoft.com/office/drawing/2014/main" id="{2604B675-0B98-8DD0-284C-D945E92388E7}"/>
              </a:ext>
            </a:extLst>
          </p:cNvPr>
          <p:cNvSpPr txBox="1"/>
          <p:nvPr/>
        </p:nvSpPr>
        <p:spPr>
          <a:xfrm>
            <a:off x="5704152" y="2515440"/>
            <a:ext cx="122011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rgbClr val="FF0000"/>
                </a:solidFill>
                <a:effectLst/>
                <a:uLnTx/>
                <a:uFillTx/>
                <a:latin typeface="Montserrat" pitchFamily="2" charset="0"/>
                <a:ea typeface="+mn-ea"/>
                <a:cs typeface="+mn-cs"/>
              </a:rPr>
              <a:t>(461)</a:t>
            </a:r>
          </a:p>
        </p:txBody>
      </p:sp>
      <p:sp>
        <p:nvSpPr>
          <p:cNvPr id="55" name="TextBox 54">
            <a:extLst>
              <a:ext uri="{FF2B5EF4-FFF2-40B4-BE49-F238E27FC236}">
                <a16:creationId xmlns:a16="http://schemas.microsoft.com/office/drawing/2014/main" id="{FD0A82DB-2024-89F9-ED26-E7197A71B824}"/>
              </a:ext>
            </a:extLst>
          </p:cNvPr>
          <p:cNvSpPr txBox="1"/>
          <p:nvPr/>
        </p:nvSpPr>
        <p:spPr>
          <a:xfrm>
            <a:off x="6915386" y="2515440"/>
            <a:ext cx="122011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rgbClr val="FF0000"/>
                </a:solidFill>
                <a:effectLst/>
                <a:uLnTx/>
                <a:uFillTx/>
                <a:latin typeface="Montserrat" pitchFamily="2" charset="0"/>
                <a:ea typeface="+mn-ea"/>
                <a:cs typeface="+mn-cs"/>
              </a:rPr>
              <a:t>(593)</a:t>
            </a:r>
          </a:p>
        </p:txBody>
      </p:sp>
      <p:cxnSp>
        <p:nvCxnSpPr>
          <p:cNvPr id="53" name="Straight Connector 52">
            <a:extLst>
              <a:ext uri="{FF2B5EF4-FFF2-40B4-BE49-F238E27FC236}">
                <a16:creationId xmlns:a16="http://schemas.microsoft.com/office/drawing/2014/main" id="{FC1BD015-95BE-CC58-D0E2-680A86E0C7AC}"/>
              </a:ext>
            </a:extLst>
          </p:cNvPr>
          <p:cNvCxnSpPr>
            <a:cxnSpLocks/>
          </p:cNvCxnSpPr>
          <p:nvPr/>
        </p:nvCxnSpPr>
        <p:spPr>
          <a:xfrm>
            <a:off x="8747748" y="2600926"/>
            <a:ext cx="0" cy="136805"/>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60DEADB-7230-825E-AAF1-2BA495E00EC9}"/>
              </a:ext>
            </a:extLst>
          </p:cNvPr>
          <p:cNvSpPr txBox="1"/>
          <p:nvPr/>
        </p:nvSpPr>
        <p:spPr>
          <a:xfrm>
            <a:off x="199780" y="2553912"/>
            <a:ext cx="1035803" cy="230832"/>
          </a:xfrm>
          <a:prstGeom prst="rect">
            <a:avLst/>
          </a:prstGeom>
          <a:noFill/>
        </p:spPr>
        <p:txBody>
          <a:bodyPr wrap="square" rtlCol="0">
            <a:spAutoFit/>
          </a:bodyPr>
          <a:lstStyle/>
          <a:p>
            <a:r>
              <a:rPr lang="en-AU" sz="900" dirty="0" err="1">
                <a:latin typeface="Montserrat" pitchFamily="2" charset="0"/>
              </a:rPr>
              <a:t>mio</a:t>
            </a:r>
            <a:r>
              <a:rPr lang="en-AU" sz="900" i="1" dirty="0">
                <a:latin typeface="Montserrat" pitchFamily="2" charset="0"/>
              </a:rPr>
              <a:t> </a:t>
            </a:r>
            <a:r>
              <a:rPr lang="it-IT" sz="900" kern="0" dirty="0">
                <a:solidFill>
                  <a:srgbClr val="011627"/>
                </a:solidFill>
                <a:latin typeface="Montserrat" panose="00000500000000000000" pitchFamily="2" charset="0"/>
                <a:cs typeface="Arial" panose="020B0604020202020204" pitchFamily="34" charset="0"/>
                <a:sym typeface="Arial"/>
              </a:rPr>
              <a:t>€ net </a:t>
            </a:r>
            <a:r>
              <a:rPr lang="it-IT" sz="900" kern="0" dirty="0" err="1">
                <a:solidFill>
                  <a:srgbClr val="011627"/>
                </a:solidFill>
                <a:latin typeface="Montserrat" panose="00000500000000000000" pitchFamily="2" charset="0"/>
                <a:cs typeface="Arial" panose="020B0604020202020204" pitchFamily="34" charset="0"/>
                <a:sym typeface="Arial"/>
              </a:rPr>
              <a:t>net</a:t>
            </a:r>
            <a:endParaRPr lang="en-AU" sz="900" dirty="0">
              <a:latin typeface="Montserrat" pitchFamily="2" charset="0"/>
            </a:endParaRPr>
          </a:p>
        </p:txBody>
      </p:sp>
      <p:sp>
        <p:nvSpPr>
          <p:cNvPr id="65" name="CasellaDiTesto 32">
            <a:extLst>
              <a:ext uri="{FF2B5EF4-FFF2-40B4-BE49-F238E27FC236}">
                <a16:creationId xmlns:a16="http://schemas.microsoft.com/office/drawing/2014/main" id="{50659A3A-C8EE-3492-3FE0-201BC5F93F83}"/>
              </a:ext>
            </a:extLst>
          </p:cNvPr>
          <p:cNvSpPr txBox="1"/>
          <p:nvPr/>
        </p:nvSpPr>
        <p:spPr>
          <a:xfrm>
            <a:off x="9644424" y="5230321"/>
            <a:ext cx="1152865"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FF5050"/>
                </a:solidFill>
                <a:uLnTx/>
                <a:uFillTx/>
                <a:latin typeface="Montserrat" pitchFamily="2" charset="77"/>
                <a:ea typeface="+mn-ea"/>
                <a:cs typeface="+mn-cs"/>
              </a:rPr>
              <a:t>+5,0%</a:t>
            </a:r>
          </a:p>
        </p:txBody>
      </p:sp>
      <p:sp>
        <p:nvSpPr>
          <p:cNvPr id="64" name="TextBox 63">
            <a:extLst>
              <a:ext uri="{FF2B5EF4-FFF2-40B4-BE49-F238E27FC236}">
                <a16:creationId xmlns:a16="http://schemas.microsoft.com/office/drawing/2014/main" id="{6F68EF1C-B65F-7996-D48F-5252654174FD}"/>
              </a:ext>
            </a:extLst>
          </p:cNvPr>
          <p:cNvSpPr txBox="1"/>
          <p:nvPr/>
        </p:nvSpPr>
        <p:spPr>
          <a:xfrm>
            <a:off x="9525652" y="4707101"/>
            <a:ext cx="136925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effectLst/>
                <a:uLnTx/>
                <a:uFillTx/>
                <a:latin typeface="Montserrat" pitchFamily="2" charset="0"/>
                <a:ea typeface="+mn-ea"/>
                <a:cs typeface="+mn-cs"/>
              </a:rPr>
              <a:t>Tot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effectLst/>
                <a:uLnTx/>
                <a:uFillTx/>
                <a:latin typeface="Montserrat" pitchFamily="2" charset="0"/>
                <a:ea typeface="+mn-ea"/>
                <a:cs typeface="+mn-cs"/>
              </a:rPr>
              <a:t> Mercato</a:t>
            </a:r>
          </a:p>
        </p:txBody>
      </p:sp>
      <p:pic>
        <p:nvPicPr>
          <p:cNvPr id="3" name="Picture 2">
            <a:extLst>
              <a:ext uri="{FF2B5EF4-FFF2-40B4-BE49-F238E27FC236}">
                <a16:creationId xmlns:a16="http://schemas.microsoft.com/office/drawing/2014/main" id="{3922B612-ED60-ECA1-7F33-AA79EBF07B96}"/>
              </a:ext>
            </a:extLst>
          </p:cNvPr>
          <p:cNvPicPr>
            <a:picLocks noChangeAspect="1"/>
          </p:cNvPicPr>
          <p:nvPr/>
        </p:nvPicPr>
        <p:blipFill>
          <a:blip r:embed="rId4"/>
          <a:stretch>
            <a:fillRect/>
          </a:stretch>
        </p:blipFill>
        <p:spPr>
          <a:xfrm>
            <a:off x="1488496" y="1662387"/>
            <a:ext cx="638035" cy="611670"/>
          </a:xfrm>
          <a:prstGeom prst="rect">
            <a:avLst/>
          </a:prstGeom>
        </p:spPr>
      </p:pic>
      <p:pic>
        <p:nvPicPr>
          <p:cNvPr id="5" name="Picture 4">
            <a:extLst>
              <a:ext uri="{FF2B5EF4-FFF2-40B4-BE49-F238E27FC236}">
                <a16:creationId xmlns:a16="http://schemas.microsoft.com/office/drawing/2014/main" id="{4F924CF5-0EC0-355C-0BD6-4176ABBCA7B5}"/>
              </a:ext>
            </a:extLst>
          </p:cNvPr>
          <p:cNvPicPr>
            <a:picLocks noChangeAspect="1"/>
          </p:cNvPicPr>
          <p:nvPr/>
        </p:nvPicPr>
        <p:blipFill>
          <a:blip r:embed="rId5"/>
          <a:stretch>
            <a:fillRect/>
          </a:stretch>
        </p:blipFill>
        <p:spPr>
          <a:xfrm>
            <a:off x="2625529" y="1740337"/>
            <a:ext cx="647964" cy="455771"/>
          </a:xfrm>
          <a:prstGeom prst="rect">
            <a:avLst/>
          </a:prstGeom>
        </p:spPr>
      </p:pic>
      <p:pic>
        <p:nvPicPr>
          <p:cNvPr id="9" name="Picture 8">
            <a:extLst>
              <a:ext uri="{FF2B5EF4-FFF2-40B4-BE49-F238E27FC236}">
                <a16:creationId xmlns:a16="http://schemas.microsoft.com/office/drawing/2014/main" id="{31572BEE-AA20-C28B-6862-EF0D5ACCE082}"/>
              </a:ext>
            </a:extLst>
          </p:cNvPr>
          <p:cNvPicPr>
            <a:picLocks noChangeAspect="1"/>
          </p:cNvPicPr>
          <p:nvPr/>
        </p:nvPicPr>
        <p:blipFill>
          <a:blip r:embed="rId6"/>
          <a:stretch>
            <a:fillRect/>
          </a:stretch>
        </p:blipFill>
        <p:spPr>
          <a:xfrm>
            <a:off x="3724534" y="1725556"/>
            <a:ext cx="647110" cy="485333"/>
          </a:xfrm>
          <a:prstGeom prst="rect">
            <a:avLst/>
          </a:prstGeom>
        </p:spPr>
      </p:pic>
      <p:pic>
        <p:nvPicPr>
          <p:cNvPr id="24" name="Picture 23">
            <a:extLst>
              <a:ext uri="{FF2B5EF4-FFF2-40B4-BE49-F238E27FC236}">
                <a16:creationId xmlns:a16="http://schemas.microsoft.com/office/drawing/2014/main" id="{3FCAEE60-1499-D968-12E4-62F6ED8CCC52}"/>
              </a:ext>
            </a:extLst>
          </p:cNvPr>
          <p:cNvPicPr>
            <a:picLocks noChangeAspect="1"/>
          </p:cNvPicPr>
          <p:nvPr/>
        </p:nvPicPr>
        <p:blipFill>
          <a:blip r:embed="rId7"/>
          <a:stretch>
            <a:fillRect/>
          </a:stretch>
        </p:blipFill>
        <p:spPr>
          <a:xfrm>
            <a:off x="4815651" y="1673222"/>
            <a:ext cx="725701" cy="590001"/>
          </a:xfrm>
          <a:prstGeom prst="rect">
            <a:avLst/>
          </a:prstGeom>
        </p:spPr>
      </p:pic>
      <p:pic>
        <p:nvPicPr>
          <p:cNvPr id="31" name="Picture 30">
            <a:extLst>
              <a:ext uri="{FF2B5EF4-FFF2-40B4-BE49-F238E27FC236}">
                <a16:creationId xmlns:a16="http://schemas.microsoft.com/office/drawing/2014/main" id="{1CE6FA0D-D2D5-86BD-51A8-21071272C314}"/>
              </a:ext>
            </a:extLst>
          </p:cNvPr>
          <p:cNvPicPr>
            <a:picLocks noChangeAspect="1"/>
          </p:cNvPicPr>
          <p:nvPr/>
        </p:nvPicPr>
        <p:blipFill>
          <a:blip r:embed="rId8"/>
          <a:stretch>
            <a:fillRect/>
          </a:stretch>
        </p:blipFill>
        <p:spPr>
          <a:xfrm>
            <a:off x="6002148" y="1711511"/>
            <a:ext cx="629868" cy="513422"/>
          </a:xfrm>
          <a:prstGeom prst="rect">
            <a:avLst/>
          </a:prstGeom>
        </p:spPr>
      </p:pic>
      <p:pic>
        <p:nvPicPr>
          <p:cNvPr id="32" name="Picture 4" descr="Billboard Icon PNG Clipart Background | PNG Play">
            <a:extLst>
              <a:ext uri="{FF2B5EF4-FFF2-40B4-BE49-F238E27FC236}">
                <a16:creationId xmlns:a16="http://schemas.microsoft.com/office/drawing/2014/main" id="{7978C4E3-972D-4A97-72B2-7E6CB045C9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52317" y="1711142"/>
            <a:ext cx="514161" cy="51416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Vettoriali stock royalty-free di Billets cinéma">
            <a:extLst>
              <a:ext uri="{FF2B5EF4-FFF2-40B4-BE49-F238E27FC236}">
                <a16:creationId xmlns:a16="http://schemas.microsoft.com/office/drawing/2014/main" id="{1E906AE6-EA54-A7BA-4EB9-7A994E8F458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67642" y="1717857"/>
            <a:ext cx="500731" cy="500731"/>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7AF8E89E-6BA7-C33D-7AA7-43A3728FA88D}"/>
              </a:ext>
            </a:extLst>
          </p:cNvPr>
          <p:cNvGrpSpPr/>
          <p:nvPr/>
        </p:nvGrpSpPr>
        <p:grpSpPr>
          <a:xfrm>
            <a:off x="9424320" y="5340720"/>
            <a:ext cx="298882" cy="222061"/>
            <a:chOff x="9633618" y="5284580"/>
            <a:chExt cx="298882" cy="222061"/>
          </a:xfrm>
        </p:grpSpPr>
        <p:sp>
          <p:nvSpPr>
            <p:cNvPr id="17" name="Arrow: Chevron 16">
              <a:extLst>
                <a:ext uri="{FF2B5EF4-FFF2-40B4-BE49-F238E27FC236}">
                  <a16:creationId xmlns:a16="http://schemas.microsoft.com/office/drawing/2014/main" id="{CE0C6E69-A106-C3FB-C614-C22DBC0B4308}"/>
                </a:ext>
              </a:extLst>
            </p:cNvPr>
            <p:cNvSpPr/>
            <p:nvPr/>
          </p:nvSpPr>
          <p:spPr>
            <a:xfrm>
              <a:off x="9633618" y="5284580"/>
              <a:ext cx="138651" cy="222061"/>
            </a:xfrm>
            <a:prstGeom prst="chevron">
              <a:avLst/>
            </a:prstGeom>
            <a:solidFill>
              <a:srgbClr val="FF5050"/>
            </a:solidFill>
            <a:ln>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8" name="Arrow: Chevron 17">
              <a:extLst>
                <a:ext uri="{FF2B5EF4-FFF2-40B4-BE49-F238E27FC236}">
                  <a16:creationId xmlns:a16="http://schemas.microsoft.com/office/drawing/2014/main" id="{D2FF97B2-7B3D-6160-6C25-DC074F3BC886}"/>
                </a:ext>
              </a:extLst>
            </p:cNvPr>
            <p:cNvSpPr/>
            <p:nvPr/>
          </p:nvSpPr>
          <p:spPr>
            <a:xfrm>
              <a:off x="9716096" y="5284580"/>
              <a:ext cx="138651" cy="222061"/>
            </a:xfrm>
            <a:prstGeom prst="chevron">
              <a:avLst/>
            </a:prstGeom>
            <a:solidFill>
              <a:srgbClr val="FF5050"/>
            </a:solidFill>
            <a:ln>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9" name="Arrow: Chevron 18">
              <a:extLst>
                <a:ext uri="{FF2B5EF4-FFF2-40B4-BE49-F238E27FC236}">
                  <a16:creationId xmlns:a16="http://schemas.microsoft.com/office/drawing/2014/main" id="{B81B7117-E865-217B-B387-11422FFEBE88}"/>
                </a:ext>
              </a:extLst>
            </p:cNvPr>
            <p:cNvSpPr/>
            <p:nvPr/>
          </p:nvSpPr>
          <p:spPr>
            <a:xfrm>
              <a:off x="9793849" y="5284580"/>
              <a:ext cx="138651" cy="222061"/>
            </a:xfrm>
            <a:prstGeom prst="chevron">
              <a:avLst/>
            </a:prstGeom>
            <a:solidFill>
              <a:srgbClr val="FF5050"/>
            </a:solidFill>
            <a:ln>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grpSp>
      <p:sp>
        <p:nvSpPr>
          <p:cNvPr id="7" name="CasellaDiTesto 6">
            <a:extLst>
              <a:ext uri="{FF2B5EF4-FFF2-40B4-BE49-F238E27FC236}">
                <a16:creationId xmlns:a16="http://schemas.microsoft.com/office/drawing/2014/main" id="{6C44B4FE-7386-F344-BD6D-469922755D66}"/>
              </a:ext>
            </a:extLst>
          </p:cNvPr>
          <p:cNvSpPr txBox="1"/>
          <p:nvPr/>
        </p:nvSpPr>
        <p:spPr>
          <a:xfrm>
            <a:off x="465874" y="455432"/>
            <a:ext cx="96388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prstClr val="black"/>
                </a:solidFill>
                <a:effectLst/>
                <a:uLnTx/>
                <a:uFillTx/>
                <a:latin typeface="Montserrat" pitchFamily="2" charset="77"/>
                <a:ea typeface="+mn-ea"/>
                <a:cs typeface="+mn-cs"/>
              </a:rPr>
              <a:t>2024 - La nostra stima per mezzo</a:t>
            </a:r>
          </a:p>
        </p:txBody>
      </p:sp>
      <p:sp>
        <p:nvSpPr>
          <p:cNvPr id="8" name="CasellaDiTesto 7">
            <a:extLst>
              <a:ext uri="{FF2B5EF4-FFF2-40B4-BE49-F238E27FC236}">
                <a16:creationId xmlns:a16="http://schemas.microsoft.com/office/drawing/2014/main" id="{32596B55-E4C0-EC44-92A6-4966116980E4}"/>
              </a:ext>
            </a:extLst>
          </p:cNvPr>
          <p:cNvSpPr txBox="1"/>
          <p:nvPr/>
        </p:nvSpPr>
        <p:spPr>
          <a:xfrm>
            <a:off x="465874" y="6234555"/>
            <a:ext cx="4294765" cy="276999"/>
          </a:xfrm>
          <a:prstGeom prst="rect">
            <a:avLst/>
          </a:prstGeom>
          <a:noFill/>
        </p:spPr>
        <p:txBody>
          <a:bodyPr wrap="none" rtlCol="0">
            <a:spAutoFit/>
          </a:bodyPr>
          <a:lstStyle/>
          <a:p>
            <a:pPr>
              <a:defRPr/>
            </a:pPr>
            <a:r>
              <a:rPr lang="it-IT" sz="1200" b="1" dirty="0">
                <a:solidFill>
                  <a:schemeClr val="bg1">
                    <a:lumMod val="50000"/>
                  </a:schemeClr>
                </a:solidFill>
                <a:latin typeface="Montserrat" pitchFamily="2" charset="77"/>
              </a:rPr>
              <a:t>Fonte: </a:t>
            </a:r>
            <a:r>
              <a:rPr kumimoji="0" lang="it-IT" sz="1200" b="1" i="0" u="none" strike="noStrike" kern="1200" cap="none" spc="0" normalizeH="0" baseline="0" noProof="0" dirty="0">
                <a:ln>
                  <a:noFill/>
                </a:ln>
                <a:solidFill>
                  <a:prstClr val="white">
                    <a:lumMod val="50000"/>
                  </a:prstClr>
                </a:solidFill>
                <a:effectLst/>
                <a:uLnTx/>
                <a:uFillTx/>
                <a:latin typeface="Montserrat" pitchFamily="2" charset="77"/>
                <a:ea typeface="+mn-ea"/>
                <a:cs typeface="+mn-cs"/>
              </a:rPr>
              <a:t>UNA Media Hub su dati Nielsen + stime UNA</a:t>
            </a:r>
            <a:endParaRPr lang="it-IT" sz="1100" i="1" dirty="0">
              <a:solidFill>
                <a:schemeClr val="bg1">
                  <a:lumMod val="50000"/>
                </a:schemeClr>
              </a:solidFill>
              <a:latin typeface="Montserrat" pitchFamily="2" charset="77"/>
            </a:endParaRPr>
          </a:p>
        </p:txBody>
      </p:sp>
      <p:sp>
        <p:nvSpPr>
          <p:cNvPr id="10" name="CasellaDiTesto 9">
            <a:extLst>
              <a:ext uri="{FF2B5EF4-FFF2-40B4-BE49-F238E27FC236}">
                <a16:creationId xmlns:a16="http://schemas.microsoft.com/office/drawing/2014/main" id="{3B9EC4E3-AC02-B247-AA55-0CD3CC3FB3BF}"/>
              </a:ext>
            </a:extLst>
          </p:cNvPr>
          <p:cNvSpPr txBox="1"/>
          <p:nvPr/>
        </p:nvSpPr>
        <p:spPr>
          <a:xfrm>
            <a:off x="485633" y="1024497"/>
            <a:ext cx="262123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lumMod val="50000"/>
                  </a:prstClr>
                </a:solidFill>
                <a:effectLst/>
                <a:uLnTx/>
                <a:uFillTx/>
                <a:latin typeface="Montserrat" pitchFamily="2" charset="77"/>
                <a:ea typeface="+mn-ea"/>
                <a:cs typeface="+mn-cs"/>
              </a:rPr>
              <a:t>2024 vs 2023 Variazione %</a:t>
            </a:r>
          </a:p>
        </p:txBody>
      </p:sp>
      <p:pic>
        <p:nvPicPr>
          <p:cNvPr id="36" name="Immagine 35">
            <a:extLst>
              <a:ext uri="{FF2B5EF4-FFF2-40B4-BE49-F238E27FC236}">
                <a16:creationId xmlns:a16="http://schemas.microsoft.com/office/drawing/2014/main" id="{B52A1601-8235-A241-B811-CF63BDC213D9}"/>
              </a:ext>
            </a:extLst>
          </p:cNvPr>
          <p:cNvPicPr>
            <a:picLocks noChangeAspect="1"/>
          </p:cNvPicPr>
          <p:nvPr/>
        </p:nvPicPr>
        <p:blipFill>
          <a:blip r:embed="rId11"/>
          <a:stretch>
            <a:fillRect/>
          </a:stretch>
        </p:blipFill>
        <p:spPr>
          <a:xfrm>
            <a:off x="10214526" y="0"/>
            <a:ext cx="2004362" cy="6858000"/>
          </a:xfrm>
          <a:prstGeom prst="rect">
            <a:avLst/>
          </a:prstGeom>
        </p:spPr>
      </p:pic>
      <p:pic>
        <p:nvPicPr>
          <p:cNvPr id="6" name="Immagine 5">
            <a:extLst>
              <a:ext uri="{FF2B5EF4-FFF2-40B4-BE49-F238E27FC236}">
                <a16:creationId xmlns:a16="http://schemas.microsoft.com/office/drawing/2014/main" id="{E5C0BE42-3401-E84A-B019-D42B378F7E85}"/>
              </a:ext>
            </a:extLst>
          </p:cNvPr>
          <p:cNvPicPr>
            <a:picLocks noChangeAspect="1"/>
          </p:cNvPicPr>
          <p:nvPr/>
        </p:nvPicPr>
        <p:blipFill>
          <a:blip r:embed="rId12"/>
          <a:stretch>
            <a:fillRect/>
          </a:stretch>
        </p:blipFill>
        <p:spPr>
          <a:xfrm>
            <a:off x="10688296" y="469555"/>
            <a:ext cx="1218302" cy="489449"/>
          </a:xfrm>
          <a:prstGeom prst="rect">
            <a:avLst/>
          </a:prstGeom>
        </p:spPr>
      </p:pic>
      <p:sp>
        <p:nvSpPr>
          <p:cNvPr id="28" name="Oval 27">
            <a:extLst>
              <a:ext uri="{FF2B5EF4-FFF2-40B4-BE49-F238E27FC236}">
                <a16:creationId xmlns:a16="http://schemas.microsoft.com/office/drawing/2014/main" id="{51F160C6-2FCB-693E-7AA2-E691AE3113B6}"/>
              </a:ext>
            </a:extLst>
          </p:cNvPr>
          <p:cNvSpPr/>
          <p:nvPr/>
        </p:nvSpPr>
        <p:spPr>
          <a:xfrm>
            <a:off x="7516589" y="1908826"/>
            <a:ext cx="118792" cy="1187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4D103995-3E72-C11A-10F0-6CF079C60709}"/>
              </a:ext>
            </a:extLst>
          </p:cNvPr>
          <p:cNvSpPr txBox="1"/>
          <p:nvPr/>
        </p:nvSpPr>
        <p:spPr>
          <a:xfrm>
            <a:off x="8127254" y="2515440"/>
            <a:ext cx="122011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rgbClr val="FF0000"/>
                </a:solidFill>
                <a:effectLst/>
                <a:uLnTx/>
                <a:uFillTx/>
                <a:latin typeface="Montserrat" pitchFamily="2" charset="0"/>
                <a:ea typeface="+mn-ea"/>
                <a:cs typeface="+mn-cs"/>
              </a:rPr>
              <a:t>(13,4)</a:t>
            </a:r>
          </a:p>
        </p:txBody>
      </p:sp>
      <p:cxnSp>
        <p:nvCxnSpPr>
          <p:cNvPr id="62" name="Straight Connector 61">
            <a:extLst>
              <a:ext uri="{FF2B5EF4-FFF2-40B4-BE49-F238E27FC236}">
                <a16:creationId xmlns:a16="http://schemas.microsoft.com/office/drawing/2014/main" id="{6D2F5CB7-4983-6610-99EF-F733C7B329B1}"/>
              </a:ext>
            </a:extLst>
          </p:cNvPr>
          <p:cNvCxnSpPr>
            <a:cxnSpLocks/>
          </p:cNvCxnSpPr>
          <p:nvPr/>
        </p:nvCxnSpPr>
        <p:spPr>
          <a:xfrm>
            <a:off x="1139834" y="5464883"/>
            <a:ext cx="8316670" cy="0"/>
          </a:xfrm>
          <a:prstGeom prst="line">
            <a:avLst/>
          </a:prstGeom>
          <a:ln>
            <a:solidFill>
              <a:srgbClr val="FF5050"/>
            </a:solidFill>
            <a:prstDash val="dash"/>
          </a:ln>
        </p:spPr>
        <p:style>
          <a:lnRef idx="1">
            <a:schemeClr val="accent1"/>
          </a:lnRef>
          <a:fillRef idx="0">
            <a:schemeClr val="accent1"/>
          </a:fillRef>
          <a:effectRef idx="0">
            <a:schemeClr val="accent1"/>
          </a:effectRef>
          <a:fontRef idx="minor">
            <a:schemeClr val="tx1"/>
          </a:fontRef>
        </p:style>
      </p:cxnSp>
      <p:sp>
        <p:nvSpPr>
          <p:cNvPr id="4" name="CasellaDiTesto 78">
            <a:extLst>
              <a:ext uri="{FF2B5EF4-FFF2-40B4-BE49-F238E27FC236}">
                <a16:creationId xmlns:a16="http://schemas.microsoft.com/office/drawing/2014/main" id="{C9993739-D464-1F5A-55C3-DA29699470ED}"/>
              </a:ext>
            </a:extLst>
          </p:cNvPr>
          <p:cNvSpPr txBox="1"/>
          <p:nvPr/>
        </p:nvSpPr>
        <p:spPr>
          <a:xfrm>
            <a:off x="6182506" y="5704093"/>
            <a:ext cx="4842992" cy="230832"/>
          </a:xfrm>
          <a:prstGeom prst="rect">
            <a:avLst/>
          </a:prstGeom>
          <a:noFill/>
        </p:spPr>
        <p:txBody>
          <a:bodyPr wrap="none" rtlCol="0">
            <a:spAutoFit/>
          </a:bodyPr>
          <a:lstStyle/>
          <a:p>
            <a:pPr algn="r"/>
            <a:r>
              <a:rPr lang="it-IT" sz="900" dirty="0">
                <a:solidFill>
                  <a:prstClr val="black"/>
                </a:solidFill>
                <a:latin typeface="Montserrat" pitchFamily="2" charset="77"/>
              </a:rPr>
              <a:t>I mezzi sono rappresentati a totale perimetro</a:t>
            </a:r>
            <a:r>
              <a:rPr lang="it-IT" sz="900" dirty="0">
                <a:latin typeface="Montserrat" pitchFamily="2" charset="77"/>
              </a:rPr>
              <a:t> (includendo il non rilevato Nielsen) </a:t>
            </a:r>
          </a:p>
        </p:txBody>
      </p:sp>
      <p:sp>
        <p:nvSpPr>
          <p:cNvPr id="13" name="CasellaDiTesto 32">
            <a:extLst>
              <a:ext uri="{FF2B5EF4-FFF2-40B4-BE49-F238E27FC236}">
                <a16:creationId xmlns:a16="http://schemas.microsoft.com/office/drawing/2014/main" id="{F6211343-13FB-CE8B-BD09-7646FFC5ECAC}"/>
              </a:ext>
            </a:extLst>
          </p:cNvPr>
          <p:cNvSpPr txBox="1"/>
          <p:nvPr/>
        </p:nvSpPr>
        <p:spPr>
          <a:xfrm>
            <a:off x="8262761" y="3430853"/>
            <a:ext cx="92406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uLnTx/>
                <a:uFillTx/>
                <a:latin typeface="Montserrat" pitchFamily="2" charset="77"/>
                <a:ea typeface="+mn-ea"/>
                <a:cs typeface="+mn-cs"/>
              </a:rPr>
              <a:t>19,9</a:t>
            </a:r>
          </a:p>
        </p:txBody>
      </p:sp>
      <p:sp>
        <p:nvSpPr>
          <p:cNvPr id="23" name="TextBox 22">
            <a:extLst>
              <a:ext uri="{FF2B5EF4-FFF2-40B4-BE49-F238E27FC236}">
                <a16:creationId xmlns:a16="http://schemas.microsoft.com/office/drawing/2014/main" id="{5AC36204-15D2-A00D-772F-46706AB6D0D6}"/>
              </a:ext>
            </a:extLst>
          </p:cNvPr>
          <p:cNvSpPr txBox="1"/>
          <p:nvPr/>
        </p:nvSpPr>
        <p:spPr>
          <a:xfrm>
            <a:off x="1196502" y="2515440"/>
            <a:ext cx="122011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rgbClr val="FF0000"/>
                </a:solidFill>
                <a:effectLst/>
                <a:uLnTx/>
                <a:uFillTx/>
                <a:latin typeface="Montserrat" pitchFamily="2" charset="0"/>
                <a:ea typeface="+mn-ea"/>
                <a:cs typeface="+mn-cs"/>
              </a:rPr>
              <a:t>(4.004)</a:t>
            </a:r>
          </a:p>
        </p:txBody>
      </p:sp>
      <p:sp>
        <p:nvSpPr>
          <p:cNvPr id="25" name="TextBox 24">
            <a:extLst>
              <a:ext uri="{FF2B5EF4-FFF2-40B4-BE49-F238E27FC236}">
                <a16:creationId xmlns:a16="http://schemas.microsoft.com/office/drawing/2014/main" id="{E56E9A5E-F9D5-AB6C-AE85-7F07F7918AAB}"/>
              </a:ext>
            </a:extLst>
          </p:cNvPr>
          <p:cNvSpPr txBox="1"/>
          <p:nvPr/>
        </p:nvSpPr>
        <p:spPr>
          <a:xfrm>
            <a:off x="2392177" y="2515440"/>
            <a:ext cx="122011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rgbClr val="FF0000"/>
                </a:solidFill>
                <a:effectLst/>
                <a:uLnTx/>
                <a:uFillTx/>
                <a:latin typeface="Montserrat" pitchFamily="2" charset="0"/>
                <a:ea typeface="+mn-ea"/>
                <a:cs typeface="+mn-cs"/>
              </a:rPr>
              <a:t>(4.922)</a:t>
            </a:r>
          </a:p>
        </p:txBody>
      </p:sp>
      <p:sp>
        <p:nvSpPr>
          <p:cNvPr id="26" name="CasellaDiTesto 78">
            <a:extLst>
              <a:ext uri="{FF2B5EF4-FFF2-40B4-BE49-F238E27FC236}">
                <a16:creationId xmlns:a16="http://schemas.microsoft.com/office/drawing/2014/main" id="{3AE2C9B1-6444-BBBE-4FFD-80F952201C18}"/>
              </a:ext>
            </a:extLst>
          </p:cNvPr>
          <p:cNvSpPr txBox="1"/>
          <p:nvPr/>
        </p:nvSpPr>
        <p:spPr>
          <a:xfrm>
            <a:off x="1087236" y="2940170"/>
            <a:ext cx="898243" cy="553998"/>
          </a:xfrm>
          <a:prstGeom prst="rect">
            <a:avLst/>
          </a:prstGeom>
          <a:noFill/>
          <a:ln>
            <a:solidFill>
              <a:schemeClr val="accent1"/>
            </a:solidFill>
          </a:ln>
        </p:spPr>
        <p:txBody>
          <a:bodyPr wrap="square" rtlCol="0">
            <a:spAutoFit/>
          </a:bodyPr>
          <a:lstStyle/>
          <a:p>
            <a:pPr algn="ctr"/>
            <a:r>
              <a:rPr lang="it-IT" sz="1000" dirty="0">
                <a:solidFill>
                  <a:prstClr val="black"/>
                </a:solidFill>
                <a:latin typeface="Montserrat ExtraBold" panose="00000900000000000000" pitchFamily="2" charset="0"/>
              </a:rPr>
              <a:t>Tv lineare + Advanced</a:t>
            </a:r>
          </a:p>
        </p:txBody>
      </p:sp>
      <p:sp>
        <p:nvSpPr>
          <p:cNvPr id="27" name="CasellaDiTesto 78">
            <a:extLst>
              <a:ext uri="{FF2B5EF4-FFF2-40B4-BE49-F238E27FC236}">
                <a16:creationId xmlns:a16="http://schemas.microsoft.com/office/drawing/2014/main" id="{5E5C3B11-2B42-B323-22EB-755F24DF8950}"/>
              </a:ext>
            </a:extLst>
          </p:cNvPr>
          <p:cNvSpPr txBox="1"/>
          <p:nvPr/>
        </p:nvSpPr>
        <p:spPr>
          <a:xfrm>
            <a:off x="2165517" y="2957793"/>
            <a:ext cx="1119238" cy="553998"/>
          </a:xfrm>
          <a:prstGeom prst="rect">
            <a:avLst/>
          </a:prstGeom>
          <a:noFill/>
          <a:ln>
            <a:solidFill>
              <a:schemeClr val="accent1"/>
            </a:solidFill>
          </a:ln>
        </p:spPr>
        <p:txBody>
          <a:bodyPr wrap="square" rtlCol="0">
            <a:spAutoFit/>
          </a:bodyPr>
          <a:lstStyle/>
          <a:p>
            <a:pPr algn="ctr"/>
            <a:r>
              <a:rPr lang="it-IT" sz="1000" dirty="0">
                <a:solidFill>
                  <a:prstClr val="black"/>
                </a:solidFill>
                <a:latin typeface="Montserrat ExtraBold" panose="00000900000000000000" pitchFamily="2" charset="0"/>
              </a:rPr>
              <a:t>Digital senza componenti Advanced TV</a:t>
            </a:r>
          </a:p>
        </p:txBody>
      </p:sp>
      <p:cxnSp>
        <p:nvCxnSpPr>
          <p:cNvPr id="14" name="Straight Connector 13">
            <a:extLst>
              <a:ext uri="{FF2B5EF4-FFF2-40B4-BE49-F238E27FC236}">
                <a16:creationId xmlns:a16="http://schemas.microsoft.com/office/drawing/2014/main" id="{27CEB740-E538-C54E-C2D2-157B2BB7AC02}"/>
              </a:ext>
            </a:extLst>
          </p:cNvPr>
          <p:cNvCxnSpPr>
            <a:cxnSpLocks/>
            <a:stCxn id="26" idx="2"/>
          </p:cNvCxnSpPr>
          <p:nvPr/>
        </p:nvCxnSpPr>
        <p:spPr>
          <a:xfrm>
            <a:off x="1536358" y="3494168"/>
            <a:ext cx="0" cy="38574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472964-9B96-BE88-4F1E-D45275F6D264}"/>
              </a:ext>
            </a:extLst>
          </p:cNvPr>
          <p:cNvCxnSpPr>
            <a:cxnSpLocks/>
          </p:cNvCxnSpPr>
          <p:nvPr/>
        </p:nvCxnSpPr>
        <p:spPr>
          <a:xfrm>
            <a:off x="2716409" y="3518287"/>
            <a:ext cx="0" cy="82686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5105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C44B4FE-7386-F344-BD6D-469922755D66}"/>
              </a:ext>
            </a:extLst>
          </p:cNvPr>
          <p:cNvSpPr txBox="1"/>
          <p:nvPr/>
        </p:nvSpPr>
        <p:spPr>
          <a:xfrm>
            <a:off x="465874" y="469556"/>
            <a:ext cx="963882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prstClr val="black"/>
                </a:solidFill>
                <a:effectLst/>
                <a:uLnTx/>
                <a:uFillTx/>
                <a:latin typeface="Montserrat" pitchFamily="2" charset="77"/>
                <a:ea typeface="+mn-ea"/>
                <a:cs typeface="+mn-cs"/>
              </a:rPr>
              <a:t>Una vista nuova sul Mercato: la suddivisione per formato</a:t>
            </a:r>
          </a:p>
        </p:txBody>
      </p:sp>
      <p:sp>
        <p:nvSpPr>
          <p:cNvPr id="8" name="CasellaDiTesto 7">
            <a:extLst>
              <a:ext uri="{FF2B5EF4-FFF2-40B4-BE49-F238E27FC236}">
                <a16:creationId xmlns:a16="http://schemas.microsoft.com/office/drawing/2014/main" id="{32596B55-E4C0-EC44-92A6-4966116980E4}"/>
              </a:ext>
            </a:extLst>
          </p:cNvPr>
          <p:cNvSpPr txBox="1"/>
          <p:nvPr/>
        </p:nvSpPr>
        <p:spPr>
          <a:xfrm>
            <a:off x="465874" y="6234555"/>
            <a:ext cx="4294765" cy="276999"/>
          </a:xfrm>
          <a:prstGeom prst="rect">
            <a:avLst/>
          </a:prstGeom>
          <a:noFill/>
        </p:spPr>
        <p:txBody>
          <a:bodyPr wrap="none" rtlCol="0">
            <a:spAutoFit/>
          </a:bodyPr>
          <a:lstStyle/>
          <a:p>
            <a:pPr>
              <a:defRPr/>
            </a:pPr>
            <a:r>
              <a:rPr kumimoji="0" lang="it-IT" sz="1200" b="1" i="0" u="none" strike="noStrike" kern="1200" cap="none" spc="0" normalizeH="0" baseline="0" noProof="0" dirty="0">
                <a:ln>
                  <a:noFill/>
                </a:ln>
                <a:solidFill>
                  <a:prstClr val="white">
                    <a:lumMod val="50000"/>
                  </a:prstClr>
                </a:solidFill>
                <a:effectLst/>
                <a:uLnTx/>
                <a:uFillTx/>
                <a:latin typeface="Montserrat" pitchFamily="2" charset="77"/>
                <a:ea typeface="+mn-ea"/>
                <a:cs typeface="+mn-cs"/>
              </a:rPr>
              <a:t>Fonte: UNA Media Hub su dati Nielsen + stime UNA</a:t>
            </a:r>
            <a:endParaRPr lang="it-IT" sz="1100" i="1" dirty="0">
              <a:solidFill>
                <a:schemeClr val="bg1">
                  <a:lumMod val="50000"/>
                </a:schemeClr>
              </a:solidFill>
              <a:latin typeface="Montserrat" pitchFamily="2" charset="77"/>
            </a:endParaRPr>
          </a:p>
        </p:txBody>
      </p:sp>
      <p:pic>
        <p:nvPicPr>
          <p:cNvPr id="36" name="Immagine 35">
            <a:extLst>
              <a:ext uri="{FF2B5EF4-FFF2-40B4-BE49-F238E27FC236}">
                <a16:creationId xmlns:a16="http://schemas.microsoft.com/office/drawing/2014/main" id="{B52A1601-8235-A241-B811-CF63BDC213D9}"/>
              </a:ext>
            </a:extLst>
          </p:cNvPr>
          <p:cNvPicPr>
            <a:picLocks noChangeAspect="1"/>
          </p:cNvPicPr>
          <p:nvPr/>
        </p:nvPicPr>
        <p:blipFill>
          <a:blip r:embed="rId3"/>
          <a:stretch>
            <a:fillRect/>
          </a:stretch>
        </p:blipFill>
        <p:spPr>
          <a:xfrm>
            <a:off x="10221151" y="-26174"/>
            <a:ext cx="2004362" cy="6858000"/>
          </a:xfrm>
          <a:prstGeom prst="rect">
            <a:avLst/>
          </a:prstGeom>
        </p:spPr>
      </p:pic>
      <p:pic>
        <p:nvPicPr>
          <p:cNvPr id="6" name="Immagine 5">
            <a:extLst>
              <a:ext uri="{FF2B5EF4-FFF2-40B4-BE49-F238E27FC236}">
                <a16:creationId xmlns:a16="http://schemas.microsoft.com/office/drawing/2014/main" id="{E5C0BE42-3401-E84A-B019-D42B378F7E85}"/>
              </a:ext>
            </a:extLst>
          </p:cNvPr>
          <p:cNvPicPr>
            <a:picLocks noChangeAspect="1"/>
          </p:cNvPicPr>
          <p:nvPr/>
        </p:nvPicPr>
        <p:blipFill>
          <a:blip r:embed="rId4"/>
          <a:stretch>
            <a:fillRect/>
          </a:stretch>
        </p:blipFill>
        <p:spPr>
          <a:xfrm>
            <a:off x="10688296" y="469555"/>
            <a:ext cx="1218302" cy="489449"/>
          </a:xfrm>
          <a:prstGeom prst="rect">
            <a:avLst/>
          </a:prstGeom>
        </p:spPr>
      </p:pic>
      <p:graphicFrame>
        <p:nvGraphicFramePr>
          <p:cNvPr id="4" name="Chart 3">
            <a:extLst>
              <a:ext uri="{FF2B5EF4-FFF2-40B4-BE49-F238E27FC236}">
                <a16:creationId xmlns:a16="http://schemas.microsoft.com/office/drawing/2014/main" id="{9582FC93-3881-1753-74DD-6D040DD315E4}"/>
              </a:ext>
            </a:extLst>
          </p:cNvPr>
          <p:cNvGraphicFramePr/>
          <p:nvPr>
            <p:extLst>
              <p:ext uri="{D42A27DB-BD31-4B8C-83A1-F6EECF244321}">
                <p14:modId xmlns:p14="http://schemas.microsoft.com/office/powerpoint/2010/main" val="2912614237"/>
              </p:ext>
            </p:extLst>
          </p:nvPr>
        </p:nvGraphicFramePr>
        <p:xfrm>
          <a:off x="2697017" y="2022575"/>
          <a:ext cx="5292437" cy="3317083"/>
        </p:xfrm>
        <a:graphic>
          <a:graphicData uri="http://schemas.openxmlformats.org/drawingml/2006/chart">
            <c:chart xmlns:c="http://schemas.openxmlformats.org/drawingml/2006/chart" xmlns:r="http://schemas.openxmlformats.org/officeDocument/2006/relationships" r:id="rId5"/>
          </a:graphicData>
        </a:graphic>
      </p:graphicFrame>
      <p:sp>
        <p:nvSpPr>
          <p:cNvPr id="5" name="CasellaDiTesto 6">
            <a:extLst>
              <a:ext uri="{FF2B5EF4-FFF2-40B4-BE49-F238E27FC236}">
                <a16:creationId xmlns:a16="http://schemas.microsoft.com/office/drawing/2014/main" id="{C7DC8914-52C0-3B81-D010-9B734BF5F53D}"/>
              </a:ext>
            </a:extLst>
          </p:cNvPr>
          <p:cNvSpPr txBox="1"/>
          <p:nvPr/>
        </p:nvSpPr>
        <p:spPr>
          <a:xfrm>
            <a:off x="2950455" y="1416253"/>
            <a:ext cx="503899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Montserrat" pitchFamily="2" charset="77"/>
                <a:ea typeface="+mn-ea"/>
                <a:cs typeface="+mn-cs"/>
              </a:rPr>
              <a:t>Mercato 10.426 </a:t>
            </a:r>
            <a:r>
              <a:rPr kumimoji="0" lang="it-IT" sz="1600" b="1" i="0" u="none" strike="noStrike" kern="1200" cap="none" spc="0" normalizeH="0" baseline="0" noProof="0" dirty="0">
                <a:ln>
                  <a:noFill/>
                </a:ln>
                <a:solidFill>
                  <a:prstClr val="black"/>
                </a:solidFill>
                <a:effectLst/>
                <a:uLnTx/>
                <a:uFillTx/>
                <a:latin typeface="Montserrat" pitchFamily="2" charset="77"/>
                <a:ea typeface="+mn-ea"/>
                <a:cs typeface="+mn-cs"/>
              </a:rPr>
              <a:t>mio €</a:t>
            </a:r>
            <a:endParaRPr kumimoji="0" lang="it-IT" sz="2000" b="1" i="0" u="none" strike="noStrike" kern="1200" cap="none" spc="0" normalizeH="0" baseline="0" noProof="0" dirty="0">
              <a:ln>
                <a:noFill/>
              </a:ln>
              <a:solidFill>
                <a:prstClr val="black"/>
              </a:solidFill>
              <a:effectLst/>
              <a:uLnTx/>
              <a:uFillTx/>
              <a:latin typeface="Montserrat" pitchFamily="2" charset="77"/>
              <a:ea typeface="+mn-ea"/>
              <a:cs typeface="+mn-cs"/>
            </a:endParaRPr>
          </a:p>
        </p:txBody>
      </p:sp>
      <p:sp>
        <p:nvSpPr>
          <p:cNvPr id="9" name="CasellaDiTesto 6">
            <a:extLst>
              <a:ext uri="{FF2B5EF4-FFF2-40B4-BE49-F238E27FC236}">
                <a16:creationId xmlns:a16="http://schemas.microsoft.com/office/drawing/2014/main" id="{F2969CB2-D51B-4FDB-BC09-BBADE7980E3A}"/>
              </a:ext>
            </a:extLst>
          </p:cNvPr>
          <p:cNvSpPr txBox="1"/>
          <p:nvPr/>
        </p:nvSpPr>
        <p:spPr>
          <a:xfrm>
            <a:off x="6006040" y="5139603"/>
            <a:ext cx="109364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chemeClr val="accent1"/>
                </a:solidFill>
                <a:effectLst/>
                <a:uLnTx/>
                <a:uFillTx/>
                <a:latin typeface="Montserrat" pitchFamily="2" charset="77"/>
                <a:ea typeface="+mn-ea"/>
                <a:cs typeface="+mn-cs"/>
              </a:rPr>
              <a:t>Audio</a:t>
            </a:r>
          </a:p>
        </p:txBody>
      </p:sp>
      <p:sp>
        <p:nvSpPr>
          <p:cNvPr id="10" name="CasellaDiTesto 6">
            <a:extLst>
              <a:ext uri="{FF2B5EF4-FFF2-40B4-BE49-F238E27FC236}">
                <a16:creationId xmlns:a16="http://schemas.microsoft.com/office/drawing/2014/main" id="{AC1D25B0-4E3F-CC8C-5758-963943ED455F}"/>
              </a:ext>
            </a:extLst>
          </p:cNvPr>
          <p:cNvSpPr txBox="1"/>
          <p:nvPr/>
        </p:nvSpPr>
        <p:spPr>
          <a:xfrm>
            <a:off x="6006040" y="5449633"/>
            <a:ext cx="10936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chemeClr val="accent1"/>
                </a:solidFill>
                <a:effectLst/>
                <a:uLnTx/>
                <a:uFillTx/>
                <a:latin typeface="Montserrat" pitchFamily="2" charset="77"/>
                <a:ea typeface="+mn-ea"/>
                <a:cs typeface="+mn-cs"/>
              </a:rPr>
              <a:t>5,1%</a:t>
            </a:r>
          </a:p>
        </p:txBody>
      </p:sp>
      <p:cxnSp>
        <p:nvCxnSpPr>
          <p:cNvPr id="13" name="Straight Connector 12">
            <a:extLst>
              <a:ext uri="{FF2B5EF4-FFF2-40B4-BE49-F238E27FC236}">
                <a16:creationId xmlns:a16="http://schemas.microsoft.com/office/drawing/2014/main" id="{4E64897B-6B1C-DED8-D3B8-A910438EB341}"/>
              </a:ext>
            </a:extLst>
          </p:cNvPr>
          <p:cNvCxnSpPr>
            <a:cxnSpLocks/>
          </p:cNvCxnSpPr>
          <p:nvPr/>
        </p:nvCxnSpPr>
        <p:spPr>
          <a:xfrm>
            <a:off x="6006040" y="5185589"/>
            <a:ext cx="0" cy="1048966"/>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CasellaDiTesto 6">
            <a:extLst>
              <a:ext uri="{FF2B5EF4-FFF2-40B4-BE49-F238E27FC236}">
                <a16:creationId xmlns:a16="http://schemas.microsoft.com/office/drawing/2014/main" id="{591120E6-6330-F68D-7013-CA651DC1DC59}"/>
              </a:ext>
            </a:extLst>
          </p:cNvPr>
          <p:cNvSpPr txBox="1"/>
          <p:nvPr/>
        </p:nvSpPr>
        <p:spPr>
          <a:xfrm>
            <a:off x="2489490" y="3059702"/>
            <a:ext cx="109364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chemeClr val="accent2"/>
                </a:solidFill>
                <a:effectLst/>
                <a:uLnTx/>
                <a:uFillTx/>
                <a:latin typeface="Montserrat" pitchFamily="2" charset="77"/>
                <a:ea typeface="+mn-ea"/>
                <a:cs typeface="+mn-cs"/>
              </a:rPr>
              <a:t>Video</a:t>
            </a:r>
          </a:p>
        </p:txBody>
      </p:sp>
      <p:sp>
        <p:nvSpPr>
          <p:cNvPr id="16" name="CasellaDiTesto 6">
            <a:extLst>
              <a:ext uri="{FF2B5EF4-FFF2-40B4-BE49-F238E27FC236}">
                <a16:creationId xmlns:a16="http://schemas.microsoft.com/office/drawing/2014/main" id="{6E4461F8-31CB-4C81-5DE8-C493CB9843EB}"/>
              </a:ext>
            </a:extLst>
          </p:cNvPr>
          <p:cNvSpPr txBox="1"/>
          <p:nvPr/>
        </p:nvSpPr>
        <p:spPr>
          <a:xfrm>
            <a:off x="2489489" y="3369732"/>
            <a:ext cx="129958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chemeClr val="accent2"/>
                </a:solidFill>
                <a:effectLst/>
                <a:uLnTx/>
                <a:uFillTx/>
                <a:latin typeface="Montserrat" pitchFamily="2" charset="77"/>
                <a:ea typeface="+mn-ea"/>
                <a:cs typeface="+mn-cs"/>
              </a:rPr>
              <a:t>54,1%</a:t>
            </a:r>
          </a:p>
        </p:txBody>
      </p:sp>
      <p:cxnSp>
        <p:nvCxnSpPr>
          <p:cNvPr id="17" name="Straight Connector 16">
            <a:extLst>
              <a:ext uri="{FF2B5EF4-FFF2-40B4-BE49-F238E27FC236}">
                <a16:creationId xmlns:a16="http://schemas.microsoft.com/office/drawing/2014/main" id="{34DD2C17-E51C-B6D1-78F5-181AB3598ED7}"/>
              </a:ext>
            </a:extLst>
          </p:cNvPr>
          <p:cNvCxnSpPr>
            <a:cxnSpLocks/>
          </p:cNvCxnSpPr>
          <p:nvPr/>
        </p:nvCxnSpPr>
        <p:spPr>
          <a:xfrm>
            <a:off x="2489490" y="3105688"/>
            <a:ext cx="0" cy="109685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CasellaDiTesto 6">
            <a:extLst>
              <a:ext uri="{FF2B5EF4-FFF2-40B4-BE49-F238E27FC236}">
                <a16:creationId xmlns:a16="http://schemas.microsoft.com/office/drawing/2014/main" id="{8B264927-0EFD-E3A1-59CF-9E343CD4F9B8}"/>
              </a:ext>
            </a:extLst>
          </p:cNvPr>
          <p:cNvSpPr txBox="1"/>
          <p:nvPr/>
        </p:nvSpPr>
        <p:spPr>
          <a:xfrm>
            <a:off x="7621157" y="3077752"/>
            <a:ext cx="109364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chemeClr val="accent4"/>
                </a:solidFill>
                <a:effectLst/>
                <a:uLnTx/>
                <a:uFillTx/>
                <a:latin typeface="Montserrat" pitchFamily="2" charset="77"/>
                <a:ea typeface="+mn-ea"/>
                <a:cs typeface="+mn-cs"/>
              </a:rPr>
              <a:t>Testo</a:t>
            </a:r>
          </a:p>
        </p:txBody>
      </p:sp>
      <p:sp>
        <p:nvSpPr>
          <p:cNvPr id="20" name="CasellaDiTesto 6">
            <a:extLst>
              <a:ext uri="{FF2B5EF4-FFF2-40B4-BE49-F238E27FC236}">
                <a16:creationId xmlns:a16="http://schemas.microsoft.com/office/drawing/2014/main" id="{2C15CF58-A91E-754B-BC84-3FE4BD9E5FE7}"/>
              </a:ext>
            </a:extLst>
          </p:cNvPr>
          <p:cNvSpPr txBox="1"/>
          <p:nvPr/>
        </p:nvSpPr>
        <p:spPr>
          <a:xfrm>
            <a:off x="7621156" y="3387782"/>
            <a:ext cx="129958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chemeClr val="accent4"/>
                </a:solidFill>
                <a:effectLst/>
                <a:uLnTx/>
                <a:uFillTx/>
                <a:latin typeface="Montserrat" pitchFamily="2" charset="77"/>
                <a:ea typeface="+mn-ea"/>
                <a:cs typeface="+mn-cs"/>
              </a:rPr>
              <a:t>40,7%</a:t>
            </a:r>
          </a:p>
        </p:txBody>
      </p:sp>
      <p:cxnSp>
        <p:nvCxnSpPr>
          <p:cNvPr id="21" name="Straight Connector 20">
            <a:extLst>
              <a:ext uri="{FF2B5EF4-FFF2-40B4-BE49-F238E27FC236}">
                <a16:creationId xmlns:a16="http://schemas.microsoft.com/office/drawing/2014/main" id="{037B661D-350B-3D2A-2251-38272FAB5C5A}"/>
              </a:ext>
            </a:extLst>
          </p:cNvPr>
          <p:cNvCxnSpPr>
            <a:cxnSpLocks/>
          </p:cNvCxnSpPr>
          <p:nvPr/>
        </p:nvCxnSpPr>
        <p:spPr>
          <a:xfrm>
            <a:off x="7621157" y="3123738"/>
            <a:ext cx="0" cy="1078807"/>
          </a:xfrm>
          <a:prstGeom prst="line">
            <a:avLst/>
          </a:prstGeom>
          <a:ln w="381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AC37699F-CEB5-C337-7EB3-207408B9D683}"/>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221379" y="5448462"/>
            <a:ext cx="699491" cy="523220"/>
          </a:xfrm>
          <a:prstGeom prst="rect">
            <a:avLst/>
          </a:prstGeom>
        </p:spPr>
      </p:pic>
      <p:pic>
        <p:nvPicPr>
          <p:cNvPr id="26" name="Picture 25">
            <a:extLst>
              <a:ext uri="{FF2B5EF4-FFF2-40B4-BE49-F238E27FC236}">
                <a16:creationId xmlns:a16="http://schemas.microsoft.com/office/drawing/2014/main" id="{C9D3ED33-28BB-6010-4E4A-52EF1ED95F0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699670" y="3349837"/>
            <a:ext cx="709987" cy="525156"/>
          </a:xfrm>
          <a:prstGeom prst="rect">
            <a:avLst/>
          </a:prstGeom>
        </p:spPr>
      </p:pic>
      <p:pic>
        <p:nvPicPr>
          <p:cNvPr id="28" name="Picture 27">
            <a:extLst>
              <a:ext uri="{FF2B5EF4-FFF2-40B4-BE49-F238E27FC236}">
                <a16:creationId xmlns:a16="http://schemas.microsoft.com/office/drawing/2014/main" id="{6E00C2AA-D012-0B4E-228B-95E3B0E30FC6}"/>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6988366" y="3330796"/>
            <a:ext cx="547146" cy="472167"/>
          </a:xfrm>
          <a:prstGeom prst="rect">
            <a:avLst/>
          </a:prstGeom>
        </p:spPr>
      </p:pic>
      <p:sp>
        <p:nvSpPr>
          <p:cNvPr id="31" name="Speech Bubble: Rectangle with Corners Rounded 30">
            <a:extLst>
              <a:ext uri="{FF2B5EF4-FFF2-40B4-BE49-F238E27FC236}">
                <a16:creationId xmlns:a16="http://schemas.microsoft.com/office/drawing/2014/main" id="{AD0A8D69-7E6F-CDD7-AFF6-FC0B7A56E1E8}"/>
              </a:ext>
            </a:extLst>
          </p:cNvPr>
          <p:cNvSpPr/>
          <p:nvPr/>
        </p:nvSpPr>
        <p:spPr>
          <a:xfrm>
            <a:off x="7905229" y="4550309"/>
            <a:ext cx="1652531" cy="958846"/>
          </a:xfrm>
          <a:prstGeom prst="wedgeRoundRectCallout">
            <a:avLst>
              <a:gd name="adj1" fmla="val -20833"/>
              <a:gd name="adj2" fmla="val -82271"/>
              <a:gd name="adj3" fmla="val 16667"/>
            </a:avLst>
          </a:prstGeom>
          <a:solidFill>
            <a:schemeClr val="accent4">
              <a:lumMod val="40000"/>
              <a:lumOff val="60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CasellaDiTesto 6">
            <a:extLst>
              <a:ext uri="{FF2B5EF4-FFF2-40B4-BE49-F238E27FC236}">
                <a16:creationId xmlns:a16="http://schemas.microsoft.com/office/drawing/2014/main" id="{9BBFCB84-C7DF-DF54-4C18-8A400B06517A}"/>
              </a:ext>
            </a:extLst>
          </p:cNvPr>
          <p:cNvSpPr txBox="1"/>
          <p:nvPr/>
        </p:nvSpPr>
        <p:spPr>
          <a:xfrm>
            <a:off x="7905229" y="4653734"/>
            <a:ext cx="171642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i="0" u="none" strike="noStrike" kern="1200" cap="none" spc="0" normalizeH="0" baseline="0" noProof="0" dirty="0">
                <a:ln>
                  <a:noFill/>
                </a:ln>
                <a:solidFill>
                  <a:prstClr val="black"/>
                </a:solidFill>
                <a:effectLst/>
                <a:uLnTx/>
                <a:uFillTx/>
                <a:latin typeface="Montserrat" pitchFamily="2" charset="77"/>
                <a:ea typeface="+mn-ea"/>
                <a:cs typeface="+mn-cs"/>
              </a:rPr>
              <a:t>Il </a:t>
            </a:r>
            <a:r>
              <a:rPr kumimoji="0" lang="it-IT" sz="1600" b="1" i="0" u="none" strike="noStrike" kern="1200" cap="none" spc="0" normalizeH="0" baseline="0" noProof="0" dirty="0">
                <a:ln>
                  <a:noFill/>
                </a:ln>
                <a:solidFill>
                  <a:prstClr val="black"/>
                </a:solidFill>
                <a:effectLst/>
                <a:uLnTx/>
                <a:uFillTx/>
                <a:latin typeface="Montserrat" pitchFamily="2" charset="77"/>
                <a:ea typeface="+mn-ea"/>
                <a:cs typeface="+mn-cs"/>
              </a:rPr>
              <a:t>37%</a:t>
            </a:r>
            <a:r>
              <a:rPr kumimoji="0" lang="it-IT" sz="1600" i="0" u="none" strike="noStrike" kern="1200" cap="none" spc="0" normalizeH="0" baseline="0" noProof="0" dirty="0">
                <a:ln>
                  <a:noFill/>
                </a:ln>
                <a:solidFill>
                  <a:prstClr val="black"/>
                </a:solidFill>
                <a:effectLst/>
                <a:uLnTx/>
                <a:uFillTx/>
                <a:latin typeface="Montserrat" pitchFamily="2" charset="77"/>
                <a:ea typeface="+mn-ea"/>
                <a:cs typeface="+mn-cs"/>
              </a:rPr>
              <a:t> </a:t>
            </a:r>
            <a:r>
              <a:rPr kumimoji="0" lang="it-IT" sz="1200" i="0" u="none" strike="noStrike" kern="1200" cap="none" spc="0" normalizeH="0" baseline="0" noProof="0" dirty="0">
                <a:ln>
                  <a:noFill/>
                </a:ln>
                <a:solidFill>
                  <a:prstClr val="black"/>
                </a:solidFill>
                <a:effectLst/>
                <a:uLnTx/>
                <a:uFillTx/>
                <a:latin typeface="Montserrat" pitchFamily="2" charset="77"/>
                <a:ea typeface="+mn-ea"/>
                <a:cs typeface="+mn-cs"/>
              </a:rPr>
              <a:t>del Testo è rappresentato dalla </a:t>
            </a:r>
            <a:r>
              <a:rPr kumimoji="0" lang="it-IT" sz="1600" b="1" i="0" u="none" strike="noStrike" kern="1200" cap="none" spc="0" normalizeH="0" baseline="0" noProof="0" dirty="0" err="1">
                <a:ln>
                  <a:noFill/>
                </a:ln>
                <a:solidFill>
                  <a:prstClr val="black"/>
                </a:solidFill>
                <a:effectLst/>
                <a:uLnTx/>
                <a:uFillTx/>
                <a:latin typeface="Montserrat" pitchFamily="2" charset="77"/>
                <a:ea typeface="+mn-ea"/>
                <a:cs typeface="+mn-cs"/>
              </a:rPr>
              <a:t>Search</a:t>
            </a:r>
            <a:endParaRPr kumimoji="0" lang="it-IT" sz="1200" b="1" i="0" u="none" strike="noStrike" kern="1200" cap="none" spc="0" normalizeH="0" baseline="0" noProof="0" dirty="0">
              <a:ln>
                <a:noFill/>
              </a:ln>
              <a:solidFill>
                <a:prstClr val="black"/>
              </a:solidFill>
              <a:effectLst/>
              <a:uLnTx/>
              <a:uFillTx/>
              <a:latin typeface="Montserrat" pitchFamily="2" charset="77"/>
              <a:ea typeface="+mn-ea"/>
              <a:cs typeface="+mn-cs"/>
            </a:endParaRPr>
          </a:p>
        </p:txBody>
      </p:sp>
      <p:pic>
        <p:nvPicPr>
          <p:cNvPr id="34" name="Picture 33">
            <a:extLst>
              <a:ext uri="{FF2B5EF4-FFF2-40B4-BE49-F238E27FC236}">
                <a16:creationId xmlns:a16="http://schemas.microsoft.com/office/drawing/2014/main" id="{7C00EEEE-2EEE-501F-35A1-63FFA8242475}"/>
              </a:ext>
            </a:extLst>
          </p:cNvPr>
          <p:cNvPicPr>
            <a:picLocks noChangeAspect="1"/>
          </p:cNvPicPr>
          <p:nvPr/>
        </p:nvPicPr>
        <p:blipFill>
          <a:blip r:embed="rId9">
            <a:clrChange>
              <a:clrFrom>
                <a:srgbClr val="F4F4F6"/>
              </a:clrFrom>
              <a:clrTo>
                <a:srgbClr val="F4F4F6">
                  <a:alpha val="0"/>
                </a:srgbClr>
              </a:clrTo>
            </a:clrChange>
          </a:blip>
          <a:stretch>
            <a:fillRect/>
          </a:stretch>
        </p:blipFill>
        <p:spPr>
          <a:xfrm flipH="1">
            <a:off x="8824838" y="5135301"/>
            <a:ext cx="359375" cy="317137"/>
          </a:xfrm>
          <a:prstGeom prst="rect">
            <a:avLst/>
          </a:prstGeom>
        </p:spPr>
      </p:pic>
      <p:sp>
        <p:nvSpPr>
          <p:cNvPr id="3" name="CasellaDiTesto 6">
            <a:extLst>
              <a:ext uri="{FF2B5EF4-FFF2-40B4-BE49-F238E27FC236}">
                <a16:creationId xmlns:a16="http://schemas.microsoft.com/office/drawing/2014/main" id="{633C1D61-7E18-3C60-766C-58B367E7ADDA}"/>
              </a:ext>
            </a:extLst>
          </p:cNvPr>
          <p:cNvSpPr txBox="1"/>
          <p:nvPr/>
        </p:nvSpPr>
        <p:spPr>
          <a:xfrm>
            <a:off x="2489490" y="3843907"/>
            <a:ext cx="129958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i="0" u="none" strike="noStrike" kern="1200" cap="none" spc="0" normalizeH="0" baseline="0" noProof="0" dirty="0">
                <a:ln>
                  <a:noFill/>
                </a:ln>
                <a:solidFill>
                  <a:schemeClr val="accent2"/>
                </a:solidFill>
                <a:effectLst/>
                <a:uLnTx/>
                <a:uFillTx/>
                <a:latin typeface="Montserrat" pitchFamily="2" charset="77"/>
                <a:ea typeface="+mn-ea"/>
                <a:cs typeface="+mn-cs"/>
              </a:rPr>
              <a:t>5,6 </a:t>
            </a:r>
            <a:r>
              <a:rPr kumimoji="0" lang="it-IT" sz="1400" i="0" u="none" strike="noStrike" kern="1200" cap="none" spc="0" normalizeH="0" baseline="0" noProof="0" dirty="0">
                <a:ln>
                  <a:noFill/>
                </a:ln>
                <a:solidFill>
                  <a:schemeClr val="accent2"/>
                </a:solidFill>
                <a:effectLst/>
                <a:uLnTx/>
                <a:uFillTx/>
                <a:latin typeface="Montserrat" pitchFamily="2" charset="77"/>
                <a:ea typeface="+mn-ea"/>
                <a:cs typeface="+mn-cs"/>
              </a:rPr>
              <a:t>mld €</a:t>
            </a:r>
            <a:endParaRPr kumimoji="0" lang="it-IT" sz="2000" i="0" u="none" strike="noStrike" kern="1200" cap="none" spc="0" normalizeH="0" baseline="0" noProof="0" dirty="0">
              <a:ln>
                <a:noFill/>
              </a:ln>
              <a:solidFill>
                <a:schemeClr val="accent2"/>
              </a:solidFill>
              <a:effectLst/>
              <a:uLnTx/>
              <a:uFillTx/>
              <a:latin typeface="Montserrat" pitchFamily="2" charset="77"/>
              <a:ea typeface="+mn-ea"/>
              <a:cs typeface="+mn-cs"/>
            </a:endParaRPr>
          </a:p>
        </p:txBody>
      </p:sp>
      <p:sp>
        <p:nvSpPr>
          <p:cNvPr id="12" name="CasellaDiTesto 6">
            <a:extLst>
              <a:ext uri="{FF2B5EF4-FFF2-40B4-BE49-F238E27FC236}">
                <a16:creationId xmlns:a16="http://schemas.microsoft.com/office/drawing/2014/main" id="{BA6F6DE5-3C17-EA92-FCAC-6DB136AE431F}"/>
              </a:ext>
            </a:extLst>
          </p:cNvPr>
          <p:cNvSpPr txBox="1"/>
          <p:nvPr/>
        </p:nvSpPr>
        <p:spPr>
          <a:xfrm>
            <a:off x="6030929" y="5882773"/>
            <a:ext cx="129958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i="0" u="none" strike="noStrike" kern="1200" cap="none" spc="0" normalizeH="0" baseline="0" noProof="0" dirty="0">
                <a:ln>
                  <a:noFill/>
                </a:ln>
                <a:solidFill>
                  <a:schemeClr val="accent1"/>
                </a:solidFill>
                <a:effectLst/>
                <a:uLnTx/>
                <a:uFillTx/>
                <a:latin typeface="Montserrat" pitchFamily="2" charset="77"/>
                <a:ea typeface="+mn-ea"/>
                <a:cs typeface="+mn-cs"/>
              </a:rPr>
              <a:t>535 </a:t>
            </a:r>
            <a:r>
              <a:rPr kumimoji="0" lang="it-IT" sz="1400" i="0" u="none" strike="noStrike" kern="1200" cap="none" spc="0" normalizeH="0" baseline="0" noProof="0" dirty="0">
                <a:ln>
                  <a:noFill/>
                </a:ln>
                <a:solidFill>
                  <a:schemeClr val="accent1"/>
                </a:solidFill>
                <a:effectLst/>
                <a:uLnTx/>
                <a:uFillTx/>
                <a:latin typeface="Montserrat" pitchFamily="2" charset="77"/>
                <a:ea typeface="+mn-ea"/>
                <a:cs typeface="+mn-cs"/>
              </a:rPr>
              <a:t>mio €</a:t>
            </a:r>
            <a:endParaRPr kumimoji="0" lang="it-IT" sz="2000" i="0" u="none" strike="noStrike" kern="1200" cap="none" spc="0" normalizeH="0" baseline="0" noProof="0" dirty="0">
              <a:ln>
                <a:noFill/>
              </a:ln>
              <a:solidFill>
                <a:schemeClr val="accent1"/>
              </a:solidFill>
              <a:effectLst/>
              <a:uLnTx/>
              <a:uFillTx/>
              <a:latin typeface="Montserrat" pitchFamily="2" charset="77"/>
              <a:ea typeface="+mn-ea"/>
              <a:cs typeface="+mn-cs"/>
            </a:endParaRPr>
          </a:p>
        </p:txBody>
      </p:sp>
      <p:sp>
        <p:nvSpPr>
          <p:cNvPr id="18" name="CasellaDiTesto 6">
            <a:extLst>
              <a:ext uri="{FF2B5EF4-FFF2-40B4-BE49-F238E27FC236}">
                <a16:creationId xmlns:a16="http://schemas.microsoft.com/office/drawing/2014/main" id="{F90733FF-8B09-6AFD-2887-E9DF1F92B79C}"/>
              </a:ext>
            </a:extLst>
          </p:cNvPr>
          <p:cNvSpPr txBox="1"/>
          <p:nvPr/>
        </p:nvSpPr>
        <p:spPr>
          <a:xfrm>
            <a:off x="7648387" y="3827293"/>
            <a:ext cx="129958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i="0" u="none" strike="noStrike" kern="1200" cap="none" spc="0" normalizeH="0" baseline="0" noProof="0" dirty="0">
                <a:ln>
                  <a:noFill/>
                </a:ln>
                <a:solidFill>
                  <a:schemeClr val="accent4"/>
                </a:solidFill>
                <a:effectLst/>
                <a:uLnTx/>
                <a:uFillTx/>
                <a:latin typeface="Montserrat" pitchFamily="2" charset="77"/>
                <a:ea typeface="+mn-ea"/>
                <a:cs typeface="+mn-cs"/>
              </a:rPr>
              <a:t>4,2 </a:t>
            </a:r>
            <a:r>
              <a:rPr kumimoji="0" lang="it-IT" sz="1400" i="0" u="none" strike="noStrike" kern="1200" cap="none" spc="0" normalizeH="0" baseline="0" noProof="0" dirty="0">
                <a:ln>
                  <a:noFill/>
                </a:ln>
                <a:solidFill>
                  <a:schemeClr val="accent4"/>
                </a:solidFill>
                <a:effectLst/>
                <a:uLnTx/>
                <a:uFillTx/>
                <a:latin typeface="Montserrat" pitchFamily="2" charset="77"/>
                <a:ea typeface="+mn-ea"/>
                <a:cs typeface="+mn-cs"/>
              </a:rPr>
              <a:t>mld €</a:t>
            </a:r>
            <a:endParaRPr kumimoji="0" lang="it-IT" sz="2000" i="0" u="none" strike="noStrike" kern="1200" cap="none" spc="0" normalizeH="0" baseline="0" noProof="0" dirty="0">
              <a:ln>
                <a:noFill/>
              </a:ln>
              <a:solidFill>
                <a:schemeClr val="accent4"/>
              </a:solidFill>
              <a:effectLst/>
              <a:uLnTx/>
              <a:uFillTx/>
              <a:latin typeface="Montserrat" pitchFamily="2" charset="77"/>
              <a:ea typeface="+mn-ea"/>
              <a:cs typeface="+mn-cs"/>
            </a:endParaRPr>
          </a:p>
        </p:txBody>
      </p:sp>
    </p:spTree>
    <p:extLst>
      <p:ext uri="{BB962C8B-B14F-4D97-AF65-F5344CB8AC3E}">
        <p14:creationId xmlns:p14="http://schemas.microsoft.com/office/powerpoint/2010/main" val="2489243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Operation 42">
            <a:extLst>
              <a:ext uri="{FF2B5EF4-FFF2-40B4-BE49-F238E27FC236}">
                <a16:creationId xmlns:a16="http://schemas.microsoft.com/office/drawing/2014/main" id="{2D4E4ADA-AB23-B9F4-E446-B10433EEA702}"/>
              </a:ext>
            </a:extLst>
          </p:cNvPr>
          <p:cNvSpPr/>
          <p:nvPr/>
        </p:nvSpPr>
        <p:spPr>
          <a:xfrm rot="5400000">
            <a:off x="4085295" y="-1184546"/>
            <a:ext cx="5180225" cy="1010143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3663 w 10000"/>
              <a:gd name="connsiteY3" fmla="*/ 9989 h 10000"/>
              <a:gd name="connsiteX4" fmla="*/ 0 w 10000"/>
              <a:gd name="connsiteY4" fmla="*/ 0 h 10000"/>
              <a:gd name="connsiteX0" fmla="*/ 0 w 10000"/>
              <a:gd name="connsiteY0" fmla="*/ 0 h 10034"/>
              <a:gd name="connsiteX1" fmla="*/ 10000 w 10000"/>
              <a:gd name="connsiteY1" fmla="*/ 0 h 10034"/>
              <a:gd name="connsiteX2" fmla="*/ 7535 w 10000"/>
              <a:gd name="connsiteY2" fmla="*/ 10034 h 10034"/>
              <a:gd name="connsiteX3" fmla="*/ 3663 w 10000"/>
              <a:gd name="connsiteY3" fmla="*/ 9989 h 10034"/>
              <a:gd name="connsiteX4" fmla="*/ 0 w 10000"/>
              <a:gd name="connsiteY4" fmla="*/ 0 h 10034"/>
              <a:gd name="connsiteX0" fmla="*/ 0 w 10000"/>
              <a:gd name="connsiteY0" fmla="*/ 0 h 9989"/>
              <a:gd name="connsiteX1" fmla="*/ 10000 w 10000"/>
              <a:gd name="connsiteY1" fmla="*/ 0 h 9989"/>
              <a:gd name="connsiteX2" fmla="*/ 7446 w 10000"/>
              <a:gd name="connsiteY2" fmla="*/ 9988 h 9989"/>
              <a:gd name="connsiteX3" fmla="*/ 3663 w 10000"/>
              <a:gd name="connsiteY3" fmla="*/ 9989 h 9989"/>
              <a:gd name="connsiteX4" fmla="*/ 0 w 10000"/>
              <a:gd name="connsiteY4" fmla="*/ 0 h 9989"/>
              <a:gd name="connsiteX0" fmla="*/ 0 w 10000"/>
              <a:gd name="connsiteY0" fmla="*/ 0 h 11220"/>
              <a:gd name="connsiteX1" fmla="*/ 10000 w 10000"/>
              <a:gd name="connsiteY1" fmla="*/ 0 h 11220"/>
              <a:gd name="connsiteX2" fmla="*/ 7446 w 10000"/>
              <a:gd name="connsiteY2" fmla="*/ 9999 h 11220"/>
              <a:gd name="connsiteX3" fmla="*/ 2805 w 10000"/>
              <a:gd name="connsiteY3" fmla="*/ 11220 h 11220"/>
              <a:gd name="connsiteX4" fmla="*/ 0 w 10000"/>
              <a:gd name="connsiteY4" fmla="*/ 0 h 11220"/>
              <a:gd name="connsiteX0" fmla="*/ 0 w 10000"/>
              <a:gd name="connsiteY0" fmla="*/ 0 h 11610"/>
              <a:gd name="connsiteX1" fmla="*/ 10000 w 10000"/>
              <a:gd name="connsiteY1" fmla="*/ 0 h 11610"/>
              <a:gd name="connsiteX2" fmla="*/ 8251 w 10000"/>
              <a:gd name="connsiteY2" fmla="*/ 11610 h 11610"/>
              <a:gd name="connsiteX3" fmla="*/ 2805 w 10000"/>
              <a:gd name="connsiteY3" fmla="*/ 11220 h 11610"/>
              <a:gd name="connsiteX4" fmla="*/ 0 w 10000"/>
              <a:gd name="connsiteY4" fmla="*/ 0 h 11610"/>
              <a:gd name="connsiteX0" fmla="*/ 0 w 8998"/>
              <a:gd name="connsiteY0" fmla="*/ 1404 h 11610"/>
              <a:gd name="connsiteX1" fmla="*/ 8998 w 8998"/>
              <a:gd name="connsiteY1" fmla="*/ 0 h 11610"/>
              <a:gd name="connsiteX2" fmla="*/ 7249 w 8998"/>
              <a:gd name="connsiteY2" fmla="*/ 11610 h 11610"/>
              <a:gd name="connsiteX3" fmla="*/ 1803 w 8998"/>
              <a:gd name="connsiteY3" fmla="*/ 11220 h 11610"/>
              <a:gd name="connsiteX4" fmla="*/ 0 w 8998"/>
              <a:gd name="connsiteY4" fmla="*/ 1404 h 11610"/>
              <a:gd name="connsiteX0" fmla="*/ 0 w 9106"/>
              <a:gd name="connsiteY0" fmla="*/ 941 h 9732"/>
              <a:gd name="connsiteX1" fmla="*/ 9106 w 9106"/>
              <a:gd name="connsiteY1" fmla="*/ 0 h 9732"/>
              <a:gd name="connsiteX2" fmla="*/ 8056 w 9106"/>
              <a:gd name="connsiteY2" fmla="*/ 9732 h 9732"/>
              <a:gd name="connsiteX3" fmla="*/ 2004 w 9106"/>
              <a:gd name="connsiteY3" fmla="*/ 9396 h 9732"/>
              <a:gd name="connsiteX4" fmla="*/ 0 w 9106"/>
              <a:gd name="connsiteY4" fmla="*/ 941 h 9732"/>
              <a:gd name="connsiteX0" fmla="*/ 0 w 10175"/>
              <a:gd name="connsiteY0" fmla="*/ 794 h 10000"/>
              <a:gd name="connsiteX1" fmla="*/ 10175 w 10175"/>
              <a:gd name="connsiteY1" fmla="*/ 0 h 10000"/>
              <a:gd name="connsiteX2" fmla="*/ 9022 w 10175"/>
              <a:gd name="connsiteY2" fmla="*/ 10000 h 10000"/>
              <a:gd name="connsiteX3" fmla="*/ 2376 w 10175"/>
              <a:gd name="connsiteY3" fmla="*/ 9655 h 10000"/>
              <a:gd name="connsiteX4" fmla="*/ 0 w 10175"/>
              <a:gd name="connsiteY4" fmla="*/ 794 h 10000"/>
              <a:gd name="connsiteX0" fmla="*/ 0 w 10066"/>
              <a:gd name="connsiteY0" fmla="*/ 998 h 10204"/>
              <a:gd name="connsiteX1" fmla="*/ 10066 w 10066"/>
              <a:gd name="connsiteY1" fmla="*/ 0 h 10204"/>
              <a:gd name="connsiteX2" fmla="*/ 9022 w 10066"/>
              <a:gd name="connsiteY2" fmla="*/ 10204 h 10204"/>
              <a:gd name="connsiteX3" fmla="*/ 2376 w 10066"/>
              <a:gd name="connsiteY3" fmla="*/ 9859 h 10204"/>
              <a:gd name="connsiteX4" fmla="*/ 0 w 10066"/>
              <a:gd name="connsiteY4" fmla="*/ 998 h 10204"/>
              <a:gd name="connsiteX0" fmla="*/ 0 w 10066"/>
              <a:gd name="connsiteY0" fmla="*/ 998 h 10790"/>
              <a:gd name="connsiteX1" fmla="*/ 10066 w 10066"/>
              <a:gd name="connsiteY1" fmla="*/ 0 h 10790"/>
              <a:gd name="connsiteX2" fmla="*/ 9022 w 10066"/>
              <a:gd name="connsiteY2" fmla="*/ 10204 h 10790"/>
              <a:gd name="connsiteX3" fmla="*/ 3353 w 10066"/>
              <a:gd name="connsiteY3" fmla="*/ 10790 h 10790"/>
              <a:gd name="connsiteX4" fmla="*/ 0 w 10066"/>
              <a:gd name="connsiteY4" fmla="*/ 998 h 10790"/>
              <a:gd name="connsiteX0" fmla="*/ 0 w 10066"/>
              <a:gd name="connsiteY0" fmla="*/ 998 h 10970"/>
              <a:gd name="connsiteX1" fmla="*/ 10066 w 10066"/>
              <a:gd name="connsiteY1" fmla="*/ 0 h 10970"/>
              <a:gd name="connsiteX2" fmla="*/ 6923 w 10066"/>
              <a:gd name="connsiteY2" fmla="*/ 10970 h 10970"/>
              <a:gd name="connsiteX3" fmla="*/ 3353 w 10066"/>
              <a:gd name="connsiteY3" fmla="*/ 10790 h 10970"/>
              <a:gd name="connsiteX4" fmla="*/ 0 w 10066"/>
              <a:gd name="connsiteY4" fmla="*/ 998 h 10970"/>
              <a:gd name="connsiteX0" fmla="*/ 0 w 10066"/>
              <a:gd name="connsiteY0" fmla="*/ 998 h 10970"/>
              <a:gd name="connsiteX1" fmla="*/ 10066 w 10066"/>
              <a:gd name="connsiteY1" fmla="*/ 0 h 10970"/>
              <a:gd name="connsiteX2" fmla="*/ 6985 w 10066"/>
              <a:gd name="connsiteY2" fmla="*/ 10970 h 10970"/>
              <a:gd name="connsiteX3" fmla="*/ 3353 w 10066"/>
              <a:gd name="connsiteY3" fmla="*/ 10790 h 10970"/>
              <a:gd name="connsiteX4" fmla="*/ 0 w 10066"/>
              <a:gd name="connsiteY4" fmla="*/ 998 h 10970"/>
              <a:gd name="connsiteX0" fmla="*/ 0 w 10066"/>
              <a:gd name="connsiteY0" fmla="*/ 998 h 10970"/>
              <a:gd name="connsiteX1" fmla="*/ 10066 w 10066"/>
              <a:gd name="connsiteY1" fmla="*/ 0 h 10970"/>
              <a:gd name="connsiteX2" fmla="*/ 6985 w 10066"/>
              <a:gd name="connsiteY2" fmla="*/ 10970 h 10970"/>
              <a:gd name="connsiteX3" fmla="*/ 3353 w 10066"/>
              <a:gd name="connsiteY3" fmla="*/ 10780 h 10970"/>
              <a:gd name="connsiteX4" fmla="*/ 0 w 10066"/>
              <a:gd name="connsiteY4" fmla="*/ 998 h 10970"/>
              <a:gd name="connsiteX0" fmla="*/ 0 w 10359"/>
              <a:gd name="connsiteY0" fmla="*/ 90 h 10970"/>
              <a:gd name="connsiteX1" fmla="*/ 10359 w 10359"/>
              <a:gd name="connsiteY1" fmla="*/ 0 h 10970"/>
              <a:gd name="connsiteX2" fmla="*/ 7278 w 10359"/>
              <a:gd name="connsiteY2" fmla="*/ 10970 h 10970"/>
              <a:gd name="connsiteX3" fmla="*/ 3646 w 10359"/>
              <a:gd name="connsiteY3" fmla="*/ 10780 h 10970"/>
              <a:gd name="connsiteX4" fmla="*/ 0 w 10359"/>
              <a:gd name="connsiteY4" fmla="*/ 90 h 10970"/>
              <a:gd name="connsiteX0" fmla="*/ 0 w 10322"/>
              <a:gd name="connsiteY0" fmla="*/ 24 h 10904"/>
              <a:gd name="connsiteX1" fmla="*/ 10322 w 10322"/>
              <a:gd name="connsiteY1" fmla="*/ 0 h 10904"/>
              <a:gd name="connsiteX2" fmla="*/ 7278 w 10322"/>
              <a:gd name="connsiteY2" fmla="*/ 10904 h 10904"/>
              <a:gd name="connsiteX3" fmla="*/ 3646 w 10322"/>
              <a:gd name="connsiteY3" fmla="*/ 10714 h 10904"/>
              <a:gd name="connsiteX4" fmla="*/ 0 w 10322"/>
              <a:gd name="connsiteY4" fmla="*/ 24 h 10904"/>
              <a:gd name="connsiteX0" fmla="*/ 0 w 10359"/>
              <a:gd name="connsiteY0" fmla="*/ 57 h 10904"/>
              <a:gd name="connsiteX1" fmla="*/ 10359 w 10359"/>
              <a:gd name="connsiteY1" fmla="*/ 0 h 10904"/>
              <a:gd name="connsiteX2" fmla="*/ 7315 w 10359"/>
              <a:gd name="connsiteY2" fmla="*/ 10904 h 10904"/>
              <a:gd name="connsiteX3" fmla="*/ 3683 w 10359"/>
              <a:gd name="connsiteY3" fmla="*/ 10714 h 10904"/>
              <a:gd name="connsiteX4" fmla="*/ 0 w 10359"/>
              <a:gd name="connsiteY4" fmla="*/ 57 h 10904"/>
              <a:gd name="connsiteX0" fmla="*/ 0 w 10359"/>
              <a:gd name="connsiteY0" fmla="*/ 40 h 10887"/>
              <a:gd name="connsiteX1" fmla="*/ 10359 w 10359"/>
              <a:gd name="connsiteY1" fmla="*/ 0 h 10887"/>
              <a:gd name="connsiteX2" fmla="*/ 7315 w 10359"/>
              <a:gd name="connsiteY2" fmla="*/ 10887 h 10887"/>
              <a:gd name="connsiteX3" fmla="*/ 3683 w 10359"/>
              <a:gd name="connsiteY3" fmla="*/ 10697 h 10887"/>
              <a:gd name="connsiteX4" fmla="*/ 0 w 10359"/>
              <a:gd name="connsiteY4" fmla="*/ 40 h 10887"/>
              <a:gd name="connsiteX0" fmla="*/ 0 w 10432"/>
              <a:gd name="connsiteY0" fmla="*/ 23 h 10887"/>
              <a:gd name="connsiteX1" fmla="*/ 10432 w 10432"/>
              <a:gd name="connsiteY1" fmla="*/ 0 h 10887"/>
              <a:gd name="connsiteX2" fmla="*/ 7388 w 10432"/>
              <a:gd name="connsiteY2" fmla="*/ 10887 h 10887"/>
              <a:gd name="connsiteX3" fmla="*/ 3756 w 10432"/>
              <a:gd name="connsiteY3" fmla="*/ 10697 h 10887"/>
              <a:gd name="connsiteX4" fmla="*/ 0 w 10432"/>
              <a:gd name="connsiteY4" fmla="*/ 23 h 10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2" h="10887">
                <a:moveTo>
                  <a:pt x="0" y="23"/>
                </a:moveTo>
                <a:lnTo>
                  <a:pt x="10432" y="0"/>
                </a:lnTo>
                <a:lnTo>
                  <a:pt x="7388" y="10887"/>
                </a:lnTo>
                <a:lnTo>
                  <a:pt x="3756" y="10697"/>
                </a:lnTo>
                <a:lnTo>
                  <a:pt x="0" y="23"/>
                </a:lnTo>
                <a:close/>
              </a:path>
            </a:pathLst>
          </a:custGeom>
          <a:solidFill>
            <a:srgbClr val="FFE28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Montserrat Medium" panose="00000600000000000000" pitchFamily="2" charset="0"/>
            </a:endParaRPr>
          </a:p>
        </p:txBody>
      </p:sp>
      <p:sp>
        <p:nvSpPr>
          <p:cNvPr id="7" name="CasellaDiTesto 6">
            <a:extLst>
              <a:ext uri="{FF2B5EF4-FFF2-40B4-BE49-F238E27FC236}">
                <a16:creationId xmlns:a16="http://schemas.microsoft.com/office/drawing/2014/main" id="{6C44B4FE-7386-F344-BD6D-469922755D66}"/>
              </a:ext>
            </a:extLst>
          </p:cNvPr>
          <p:cNvSpPr txBox="1"/>
          <p:nvPr/>
        </p:nvSpPr>
        <p:spPr>
          <a:xfrm>
            <a:off x="465874" y="469556"/>
            <a:ext cx="96388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prstClr val="black"/>
                </a:solidFill>
                <a:effectLst/>
                <a:uLnTx/>
                <a:uFillTx/>
                <a:latin typeface="Montserrat" pitchFamily="2" charset="77"/>
                <a:ea typeface="+mn-ea"/>
                <a:cs typeface="+mn-cs"/>
              </a:rPr>
              <a:t>Video: il formato dominante</a:t>
            </a:r>
          </a:p>
        </p:txBody>
      </p:sp>
      <p:sp>
        <p:nvSpPr>
          <p:cNvPr id="8" name="CasellaDiTesto 7">
            <a:extLst>
              <a:ext uri="{FF2B5EF4-FFF2-40B4-BE49-F238E27FC236}">
                <a16:creationId xmlns:a16="http://schemas.microsoft.com/office/drawing/2014/main" id="{32596B55-E4C0-EC44-92A6-4966116980E4}"/>
              </a:ext>
            </a:extLst>
          </p:cNvPr>
          <p:cNvSpPr txBox="1"/>
          <p:nvPr/>
        </p:nvSpPr>
        <p:spPr>
          <a:xfrm>
            <a:off x="465874" y="6415504"/>
            <a:ext cx="4294765" cy="276999"/>
          </a:xfrm>
          <a:prstGeom prst="rect">
            <a:avLst/>
          </a:prstGeom>
          <a:noFill/>
        </p:spPr>
        <p:txBody>
          <a:bodyPr wrap="none" rtlCol="0">
            <a:spAutoFit/>
          </a:bodyPr>
          <a:lstStyle/>
          <a:p>
            <a:pPr>
              <a:defRPr/>
            </a:pPr>
            <a:r>
              <a:rPr kumimoji="0" lang="it-IT" sz="1200" b="1" i="0" u="none" strike="noStrike" kern="1200" cap="none" spc="0" normalizeH="0" baseline="0" noProof="0" dirty="0">
                <a:ln>
                  <a:noFill/>
                </a:ln>
                <a:solidFill>
                  <a:prstClr val="white">
                    <a:lumMod val="50000"/>
                  </a:prstClr>
                </a:solidFill>
                <a:effectLst/>
                <a:uLnTx/>
                <a:uFillTx/>
                <a:latin typeface="Montserrat" pitchFamily="2" charset="77"/>
                <a:ea typeface="+mn-ea"/>
                <a:cs typeface="+mn-cs"/>
              </a:rPr>
              <a:t>Fonte: UNA Media Hub su dati Nielsen + stime UNA</a:t>
            </a:r>
            <a:endParaRPr lang="it-IT" sz="1100" i="1" dirty="0">
              <a:solidFill>
                <a:schemeClr val="bg1">
                  <a:lumMod val="50000"/>
                </a:schemeClr>
              </a:solidFill>
              <a:latin typeface="Montserrat" pitchFamily="2" charset="77"/>
            </a:endParaRPr>
          </a:p>
        </p:txBody>
      </p:sp>
      <p:pic>
        <p:nvPicPr>
          <p:cNvPr id="36" name="Immagine 35">
            <a:extLst>
              <a:ext uri="{FF2B5EF4-FFF2-40B4-BE49-F238E27FC236}">
                <a16:creationId xmlns:a16="http://schemas.microsoft.com/office/drawing/2014/main" id="{B52A1601-8235-A241-B811-CF63BDC213D9}"/>
              </a:ext>
            </a:extLst>
          </p:cNvPr>
          <p:cNvPicPr>
            <a:picLocks noChangeAspect="1"/>
          </p:cNvPicPr>
          <p:nvPr/>
        </p:nvPicPr>
        <p:blipFill>
          <a:blip r:embed="rId3"/>
          <a:stretch>
            <a:fillRect/>
          </a:stretch>
        </p:blipFill>
        <p:spPr>
          <a:xfrm>
            <a:off x="10214526" y="0"/>
            <a:ext cx="2004362" cy="6858000"/>
          </a:xfrm>
          <a:prstGeom prst="rect">
            <a:avLst/>
          </a:prstGeom>
        </p:spPr>
      </p:pic>
      <p:pic>
        <p:nvPicPr>
          <p:cNvPr id="6" name="Immagine 5">
            <a:extLst>
              <a:ext uri="{FF2B5EF4-FFF2-40B4-BE49-F238E27FC236}">
                <a16:creationId xmlns:a16="http://schemas.microsoft.com/office/drawing/2014/main" id="{E5C0BE42-3401-E84A-B019-D42B378F7E85}"/>
              </a:ext>
            </a:extLst>
          </p:cNvPr>
          <p:cNvPicPr>
            <a:picLocks noChangeAspect="1"/>
          </p:cNvPicPr>
          <p:nvPr/>
        </p:nvPicPr>
        <p:blipFill>
          <a:blip r:embed="rId4"/>
          <a:stretch>
            <a:fillRect/>
          </a:stretch>
        </p:blipFill>
        <p:spPr>
          <a:xfrm>
            <a:off x="10688296" y="469555"/>
            <a:ext cx="1218302" cy="489449"/>
          </a:xfrm>
          <a:prstGeom prst="rect">
            <a:avLst/>
          </a:prstGeom>
        </p:spPr>
      </p:pic>
      <p:graphicFrame>
        <p:nvGraphicFramePr>
          <p:cNvPr id="2" name="Chart 1">
            <a:extLst>
              <a:ext uri="{FF2B5EF4-FFF2-40B4-BE49-F238E27FC236}">
                <a16:creationId xmlns:a16="http://schemas.microsoft.com/office/drawing/2014/main" id="{E6A46FB7-BB0B-3FD2-E236-57CDF3C78D83}"/>
              </a:ext>
            </a:extLst>
          </p:cNvPr>
          <p:cNvGraphicFramePr/>
          <p:nvPr>
            <p:extLst>
              <p:ext uri="{D42A27DB-BD31-4B8C-83A1-F6EECF244321}">
                <p14:modId xmlns:p14="http://schemas.microsoft.com/office/powerpoint/2010/main" val="2277751194"/>
              </p:ext>
            </p:extLst>
          </p:nvPr>
        </p:nvGraphicFramePr>
        <p:xfrm>
          <a:off x="139714" y="2959572"/>
          <a:ext cx="3465835" cy="2172243"/>
        </p:xfrm>
        <a:graphic>
          <a:graphicData uri="http://schemas.openxmlformats.org/drawingml/2006/chart">
            <c:chart xmlns:c="http://schemas.openxmlformats.org/drawingml/2006/chart" xmlns:r="http://schemas.openxmlformats.org/officeDocument/2006/relationships" r:id="rId5"/>
          </a:graphicData>
        </a:graphic>
      </p:graphicFrame>
      <p:sp>
        <p:nvSpPr>
          <p:cNvPr id="3" name="CasellaDiTesto 6">
            <a:extLst>
              <a:ext uri="{FF2B5EF4-FFF2-40B4-BE49-F238E27FC236}">
                <a16:creationId xmlns:a16="http://schemas.microsoft.com/office/drawing/2014/main" id="{1FE1A99B-C851-C8AC-E463-FF75301B56CF}"/>
              </a:ext>
            </a:extLst>
          </p:cNvPr>
          <p:cNvSpPr txBox="1"/>
          <p:nvPr/>
        </p:nvSpPr>
        <p:spPr>
          <a:xfrm>
            <a:off x="0" y="2216587"/>
            <a:ext cx="387313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Montserrat" pitchFamily="2" charset="77"/>
                <a:ea typeface="+mn-ea"/>
                <a:cs typeface="+mn-cs"/>
              </a:rPr>
              <a:t>Video</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b="1" dirty="0">
                <a:solidFill>
                  <a:prstClr val="black"/>
                </a:solidFill>
                <a:latin typeface="Montserrat" pitchFamily="2" charset="77"/>
              </a:rPr>
              <a:t>2024</a:t>
            </a:r>
            <a:endParaRPr kumimoji="0" lang="it-IT" sz="2400" b="1" i="0" u="none" strike="noStrike" kern="1200" cap="none" spc="0" normalizeH="0" baseline="0" noProof="0" dirty="0">
              <a:ln>
                <a:noFill/>
              </a:ln>
              <a:solidFill>
                <a:prstClr val="black"/>
              </a:solidFill>
              <a:effectLst/>
              <a:uLnTx/>
              <a:uFillTx/>
              <a:latin typeface="Montserrat" pitchFamily="2" charset="77"/>
              <a:ea typeface="+mn-ea"/>
              <a:cs typeface="+mn-cs"/>
            </a:endParaRPr>
          </a:p>
        </p:txBody>
      </p:sp>
      <p:sp>
        <p:nvSpPr>
          <p:cNvPr id="5" name="CasellaDiTesto 6">
            <a:extLst>
              <a:ext uri="{FF2B5EF4-FFF2-40B4-BE49-F238E27FC236}">
                <a16:creationId xmlns:a16="http://schemas.microsoft.com/office/drawing/2014/main" id="{607CC4E3-41CA-83A9-3458-57D613D4878F}"/>
              </a:ext>
            </a:extLst>
          </p:cNvPr>
          <p:cNvSpPr txBox="1"/>
          <p:nvPr/>
        </p:nvSpPr>
        <p:spPr>
          <a:xfrm>
            <a:off x="1314564" y="3966592"/>
            <a:ext cx="129958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effectLst/>
                <a:uLnTx/>
                <a:uFillTx/>
                <a:latin typeface="Montserrat" pitchFamily="2" charset="77"/>
                <a:ea typeface="+mn-ea"/>
                <a:cs typeface="+mn-cs"/>
              </a:rPr>
              <a:t>54,1%</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dirty="0">
                <a:latin typeface="Montserrat" pitchFamily="2" charset="77"/>
              </a:rPr>
              <a:t>(5,6 mld €)</a:t>
            </a:r>
            <a:endParaRPr kumimoji="0" lang="it-IT" sz="1200" b="1" i="0" u="none" strike="noStrike" kern="1200" cap="none" spc="0" normalizeH="0" baseline="0" noProof="0" dirty="0">
              <a:ln>
                <a:noFill/>
              </a:ln>
              <a:effectLst/>
              <a:uLnTx/>
              <a:uFillTx/>
              <a:latin typeface="Montserrat" pitchFamily="2" charset="77"/>
              <a:ea typeface="+mn-ea"/>
              <a:cs typeface="+mn-cs"/>
            </a:endParaRPr>
          </a:p>
        </p:txBody>
      </p:sp>
      <p:graphicFrame>
        <p:nvGraphicFramePr>
          <p:cNvPr id="13" name="Chart 12">
            <a:extLst>
              <a:ext uri="{FF2B5EF4-FFF2-40B4-BE49-F238E27FC236}">
                <a16:creationId xmlns:a16="http://schemas.microsoft.com/office/drawing/2014/main" id="{D56CEE7E-D2BD-C192-8692-D82453492051}"/>
              </a:ext>
            </a:extLst>
          </p:cNvPr>
          <p:cNvGraphicFramePr/>
          <p:nvPr>
            <p:extLst>
              <p:ext uri="{D42A27DB-BD31-4B8C-83A1-F6EECF244321}">
                <p14:modId xmlns:p14="http://schemas.microsoft.com/office/powerpoint/2010/main" val="704117948"/>
              </p:ext>
            </p:extLst>
          </p:nvPr>
        </p:nvGraphicFramePr>
        <p:xfrm>
          <a:off x="4085389" y="2448008"/>
          <a:ext cx="6389224" cy="3195372"/>
        </p:xfrm>
        <a:graphic>
          <a:graphicData uri="http://schemas.openxmlformats.org/drawingml/2006/chart">
            <c:chart xmlns:c="http://schemas.openxmlformats.org/drawingml/2006/chart" xmlns:r="http://schemas.openxmlformats.org/officeDocument/2006/relationships" r:id="rId6"/>
          </a:graphicData>
        </a:graphic>
      </p:graphicFrame>
      <p:sp>
        <p:nvSpPr>
          <p:cNvPr id="14" name="CasellaDiTesto 6">
            <a:extLst>
              <a:ext uri="{FF2B5EF4-FFF2-40B4-BE49-F238E27FC236}">
                <a16:creationId xmlns:a16="http://schemas.microsoft.com/office/drawing/2014/main" id="{CCA8E157-0C45-C05A-5A5E-6661A0FAC8AA}"/>
              </a:ext>
            </a:extLst>
          </p:cNvPr>
          <p:cNvSpPr txBox="1"/>
          <p:nvPr/>
        </p:nvSpPr>
        <p:spPr>
          <a:xfrm>
            <a:off x="5407748" y="2179675"/>
            <a:ext cx="38731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1" i="0" u="none" strike="noStrike" kern="1200" cap="none" spc="0" normalizeH="0" baseline="0" noProof="0" dirty="0">
                <a:ln>
                  <a:noFill/>
                </a:ln>
                <a:solidFill>
                  <a:prstClr val="black"/>
                </a:solidFill>
                <a:effectLst/>
                <a:uLnTx/>
                <a:uFillTx/>
                <a:latin typeface="Montserrat" pitchFamily="2" charset="77"/>
                <a:ea typeface="+mn-ea"/>
                <a:cs typeface="+mn-cs"/>
              </a:rPr>
              <a:t>Video breakdown</a:t>
            </a:r>
          </a:p>
        </p:txBody>
      </p:sp>
      <p:pic>
        <p:nvPicPr>
          <p:cNvPr id="15" name="Picture 14">
            <a:extLst>
              <a:ext uri="{FF2B5EF4-FFF2-40B4-BE49-F238E27FC236}">
                <a16:creationId xmlns:a16="http://schemas.microsoft.com/office/drawing/2014/main" id="{95033E8F-0E80-F090-7FA4-853CF74B3133}"/>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9555836" y="3447626"/>
            <a:ext cx="511419" cy="490286"/>
          </a:xfrm>
          <a:prstGeom prst="rect">
            <a:avLst/>
          </a:prstGeom>
        </p:spPr>
      </p:pic>
      <p:sp>
        <p:nvSpPr>
          <p:cNvPr id="16" name="CasellaDiTesto 6">
            <a:extLst>
              <a:ext uri="{FF2B5EF4-FFF2-40B4-BE49-F238E27FC236}">
                <a16:creationId xmlns:a16="http://schemas.microsoft.com/office/drawing/2014/main" id="{0E36540C-5DE7-B896-8AEC-B5E20E39276B}"/>
              </a:ext>
            </a:extLst>
          </p:cNvPr>
          <p:cNvSpPr txBox="1"/>
          <p:nvPr/>
        </p:nvSpPr>
        <p:spPr>
          <a:xfrm>
            <a:off x="8885543" y="3934008"/>
            <a:ext cx="12995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effectLst/>
                <a:uLnTx/>
                <a:uFillTx/>
                <a:latin typeface="Montserrat" pitchFamily="2" charset="77"/>
                <a:ea typeface="+mn-ea"/>
                <a:cs typeface="+mn-cs"/>
              </a:rPr>
              <a:t>71,0%</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dirty="0">
                <a:latin typeface="Montserrat" pitchFamily="2" charset="77"/>
              </a:rPr>
              <a:t>(4,0 mld €)</a:t>
            </a:r>
            <a:endParaRPr kumimoji="0" lang="it-IT" sz="1400" b="1" i="0" u="none" strike="noStrike" kern="1200" cap="none" spc="0" normalizeH="0" baseline="0" noProof="0" dirty="0">
              <a:ln>
                <a:noFill/>
              </a:ln>
              <a:effectLst/>
              <a:uLnTx/>
              <a:uFillTx/>
              <a:latin typeface="Montserrat" pitchFamily="2" charset="77"/>
              <a:ea typeface="+mn-ea"/>
              <a:cs typeface="+mn-cs"/>
            </a:endParaRPr>
          </a:p>
        </p:txBody>
      </p:sp>
      <p:sp>
        <p:nvSpPr>
          <p:cNvPr id="17" name="CasellaDiTesto 6">
            <a:extLst>
              <a:ext uri="{FF2B5EF4-FFF2-40B4-BE49-F238E27FC236}">
                <a16:creationId xmlns:a16="http://schemas.microsoft.com/office/drawing/2014/main" id="{09B319A8-B77D-AFD4-5E9C-D4C752B8DC8D}"/>
              </a:ext>
            </a:extLst>
          </p:cNvPr>
          <p:cNvSpPr txBox="1"/>
          <p:nvPr/>
        </p:nvSpPr>
        <p:spPr>
          <a:xfrm>
            <a:off x="8922487" y="4649618"/>
            <a:ext cx="180132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i="1" dirty="0">
                <a:latin typeface="Montserrat" pitchFamily="2" charset="77"/>
              </a:rPr>
              <a:t>7,0% </a:t>
            </a:r>
            <a:r>
              <a:rPr lang="it-IT" sz="1200" i="1" dirty="0">
                <a:latin typeface="Montserrat" pitchFamily="2" charset="77"/>
              </a:rPr>
              <a:t>vs 2023</a:t>
            </a:r>
            <a:endParaRPr kumimoji="0" lang="it-IT" sz="1400" b="1" i="1" u="none" strike="noStrike" kern="1200" cap="none" spc="0" normalizeH="0" baseline="0" noProof="0" dirty="0">
              <a:ln>
                <a:noFill/>
              </a:ln>
              <a:effectLst/>
              <a:uLnTx/>
              <a:uFillTx/>
              <a:latin typeface="Montserrat" pitchFamily="2" charset="77"/>
              <a:ea typeface="+mn-ea"/>
              <a:cs typeface="+mn-cs"/>
            </a:endParaRPr>
          </a:p>
        </p:txBody>
      </p:sp>
      <p:sp>
        <p:nvSpPr>
          <p:cNvPr id="18" name="CasellaDiTesto 6">
            <a:extLst>
              <a:ext uri="{FF2B5EF4-FFF2-40B4-BE49-F238E27FC236}">
                <a16:creationId xmlns:a16="http://schemas.microsoft.com/office/drawing/2014/main" id="{C774AF7F-1E92-F2DB-76F6-E5E2507C829F}"/>
              </a:ext>
            </a:extLst>
          </p:cNvPr>
          <p:cNvSpPr txBox="1"/>
          <p:nvPr/>
        </p:nvSpPr>
        <p:spPr>
          <a:xfrm>
            <a:off x="8864889" y="3486390"/>
            <a:ext cx="6909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effectLst/>
                <a:uLnTx/>
                <a:uFillTx/>
                <a:latin typeface="Montserrat" pitchFamily="2" charset="77"/>
                <a:ea typeface="+mn-ea"/>
                <a:cs typeface="+mn-cs"/>
              </a:rPr>
              <a:t>TV</a:t>
            </a:r>
          </a:p>
        </p:txBody>
      </p:sp>
      <p:sp>
        <p:nvSpPr>
          <p:cNvPr id="19" name="CasellaDiTesto 6">
            <a:extLst>
              <a:ext uri="{FF2B5EF4-FFF2-40B4-BE49-F238E27FC236}">
                <a16:creationId xmlns:a16="http://schemas.microsoft.com/office/drawing/2014/main" id="{58B0A82E-E3CF-9202-3E0D-EB138D117614}"/>
              </a:ext>
            </a:extLst>
          </p:cNvPr>
          <p:cNvSpPr txBox="1"/>
          <p:nvPr/>
        </p:nvSpPr>
        <p:spPr>
          <a:xfrm>
            <a:off x="4387448" y="3934008"/>
            <a:ext cx="1299583" cy="73866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effectLst/>
                <a:uLnTx/>
                <a:uFillTx/>
                <a:latin typeface="Montserrat" pitchFamily="2" charset="77"/>
                <a:ea typeface="+mn-ea"/>
                <a:cs typeface="+mn-cs"/>
              </a:rPr>
              <a:t>28,6%</a:t>
            </a:r>
          </a:p>
          <a:p>
            <a:pPr marL="0" marR="0" lvl="0" indent="0" algn="r" defTabSz="914400" rtl="0" eaLnBrk="1" fontAlgn="auto" latinLnBrk="0" hangingPunct="1">
              <a:lnSpc>
                <a:spcPct val="100000"/>
              </a:lnSpc>
              <a:spcBef>
                <a:spcPts val="0"/>
              </a:spcBef>
              <a:spcAft>
                <a:spcPts val="0"/>
              </a:spcAft>
              <a:buClrTx/>
              <a:buSzTx/>
              <a:buFontTx/>
              <a:buNone/>
              <a:tabLst/>
              <a:defRPr/>
            </a:pPr>
            <a:r>
              <a:rPr lang="it-IT" sz="1400" b="1" dirty="0">
                <a:latin typeface="Montserrat" pitchFamily="2" charset="77"/>
              </a:rPr>
              <a:t>(1,6 mld €)</a:t>
            </a:r>
            <a:endParaRPr kumimoji="0" lang="it-IT" sz="1400" b="1" i="0" u="none" strike="noStrike" kern="1200" cap="none" spc="0" normalizeH="0" baseline="0" noProof="0" dirty="0">
              <a:ln>
                <a:noFill/>
              </a:ln>
              <a:effectLst/>
              <a:uLnTx/>
              <a:uFillTx/>
              <a:latin typeface="Montserrat" pitchFamily="2" charset="77"/>
              <a:ea typeface="+mn-ea"/>
              <a:cs typeface="+mn-cs"/>
            </a:endParaRPr>
          </a:p>
        </p:txBody>
      </p:sp>
      <p:sp>
        <p:nvSpPr>
          <p:cNvPr id="20" name="CasellaDiTesto 6">
            <a:extLst>
              <a:ext uri="{FF2B5EF4-FFF2-40B4-BE49-F238E27FC236}">
                <a16:creationId xmlns:a16="http://schemas.microsoft.com/office/drawing/2014/main" id="{308A05B3-64E4-78F9-0E0A-2FE77A0E0D5F}"/>
              </a:ext>
            </a:extLst>
          </p:cNvPr>
          <p:cNvSpPr txBox="1"/>
          <p:nvPr/>
        </p:nvSpPr>
        <p:spPr>
          <a:xfrm>
            <a:off x="3885703" y="4649618"/>
            <a:ext cx="1801328"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it-IT" sz="1400" b="1" i="1" dirty="0">
                <a:latin typeface="Montserrat" pitchFamily="2" charset="77"/>
              </a:rPr>
              <a:t>6,7% </a:t>
            </a:r>
            <a:r>
              <a:rPr lang="it-IT" sz="1200" i="1" dirty="0">
                <a:latin typeface="Montserrat" pitchFamily="2" charset="77"/>
              </a:rPr>
              <a:t>vs 2023</a:t>
            </a:r>
            <a:endParaRPr kumimoji="0" lang="it-IT" sz="1400" b="1" i="1" u="none" strike="noStrike" kern="1200" cap="none" spc="0" normalizeH="0" baseline="0" noProof="0" dirty="0">
              <a:ln>
                <a:noFill/>
              </a:ln>
              <a:effectLst/>
              <a:uLnTx/>
              <a:uFillTx/>
              <a:latin typeface="Montserrat" pitchFamily="2" charset="77"/>
              <a:ea typeface="+mn-ea"/>
              <a:cs typeface="+mn-cs"/>
            </a:endParaRPr>
          </a:p>
        </p:txBody>
      </p:sp>
      <p:sp>
        <p:nvSpPr>
          <p:cNvPr id="21" name="CasellaDiTesto 6">
            <a:extLst>
              <a:ext uri="{FF2B5EF4-FFF2-40B4-BE49-F238E27FC236}">
                <a16:creationId xmlns:a16="http://schemas.microsoft.com/office/drawing/2014/main" id="{AE78B398-9ED2-6CD5-0226-ED0B053D7380}"/>
              </a:ext>
            </a:extLst>
          </p:cNvPr>
          <p:cNvSpPr txBox="1"/>
          <p:nvPr/>
        </p:nvSpPr>
        <p:spPr>
          <a:xfrm>
            <a:off x="4387448" y="3503479"/>
            <a:ext cx="1299583"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effectLst/>
                <a:uLnTx/>
                <a:uFillTx/>
                <a:latin typeface="Montserrat" pitchFamily="2" charset="77"/>
                <a:ea typeface="+mn-ea"/>
                <a:cs typeface="+mn-cs"/>
              </a:rPr>
              <a:t>VOL</a:t>
            </a:r>
          </a:p>
        </p:txBody>
      </p:sp>
      <p:pic>
        <p:nvPicPr>
          <p:cNvPr id="23" name="Picture 22">
            <a:extLst>
              <a:ext uri="{FF2B5EF4-FFF2-40B4-BE49-F238E27FC236}">
                <a16:creationId xmlns:a16="http://schemas.microsoft.com/office/drawing/2014/main" id="{2CC23587-741E-FAE5-B09B-79B42A2569B1}"/>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4219341" y="3548312"/>
            <a:ext cx="510323" cy="357226"/>
          </a:xfrm>
          <a:prstGeom prst="rect">
            <a:avLst/>
          </a:prstGeom>
        </p:spPr>
      </p:pic>
      <p:pic>
        <p:nvPicPr>
          <p:cNvPr id="24" name="Picture 23">
            <a:extLst>
              <a:ext uri="{FF2B5EF4-FFF2-40B4-BE49-F238E27FC236}">
                <a16:creationId xmlns:a16="http://schemas.microsoft.com/office/drawing/2014/main" id="{C4A2AA31-CD8A-1579-8D51-44BCDAB1ACA6}"/>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1517637" y="3344324"/>
            <a:ext cx="709987" cy="525156"/>
          </a:xfrm>
          <a:prstGeom prst="rect">
            <a:avLst/>
          </a:prstGeom>
        </p:spPr>
      </p:pic>
      <p:sp>
        <p:nvSpPr>
          <p:cNvPr id="9" name="TextBox 8">
            <a:extLst>
              <a:ext uri="{FF2B5EF4-FFF2-40B4-BE49-F238E27FC236}">
                <a16:creationId xmlns:a16="http://schemas.microsoft.com/office/drawing/2014/main" id="{7C17913E-510A-7B12-FFE3-A396E3BD9E01}"/>
              </a:ext>
            </a:extLst>
          </p:cNvPr>
          <p:cNvSpPr txBox="1"/>
          <p:nvPr/>
        </p:nvSpPr>
        <p:spPr>
          <a:xfrm>
            <a:off x="8781067" y="2223989"/>
            <a:ext cx="1980693" cy="190273"/>
          </a:xfrm>
          <a:prstGeom prst="rect">
            <a:avLst/>
          </a:prstGeom>
          <a:noFill/>
        </p:spPr>
        <p:txBody>
          <a:bodyPr wrap="square" lIns="0" tIns="0" rIns="0" bIns="0" rtlCol="0">
            <a:no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kumimoji="0" lang="it-IT" sz="1050" i="0" u="none" strike="noStrike" kern="0" cap="none" spc="0" normalizeH="0" baseline="0" noProof="0" dirty="0">
                <a:ln>
                  <a:noFill/>
                </a:ln>
                <a:solidFill>
                  <a:sysClr val="windowText" lastClr="000000"/>
                </a:solidFill>
                <a:effectLst/>
                <a:uLnTx/>
                <a:uFillTx/>
                <a:latin typeface="Montserrat Medium" panose="00000600000000000000" pitchFamily="2" charset="0"/>
                <a:cs typeface="Poppins" panose="00000500000000000000" pitchFamily="2" charset="0"/>
                <a:sym typeface="Arial"/>
              </a:rPr>
              <a:t>Complemento</a:t>
            </a:r>
            <a:r>
              <a:rPr lang="it-IT" sz="1050" kern="0" dirty="0">
                <a:solidFill>
                  <a:sysClr val="windowText" lastClr="000000"/>
                </a:solidFill>
                <a:latin typeface="Montserrat Medium" panose="00000600000000000000" pitchFamily="2" charset="0"/>
                <a:cs typeface="Poppins" panose="00000500000000000000" pitchFamily="2" charset="0"/>
                <a:sym typeface="Arial"/>
              </a:rPr>
              <a:t> a 100 (26 mio)</a:t>
            </a:r>
            <a:endParaRPr kumimoji="0" lang="en-GB" sz="1050" i="0" u="none" strike="noStrike" kern="0" cap="none" spc="0" normalizeH="0" baseline="0" noProof="0" dirty="0">
              <a:ln>
                <a:noFill/>
              </a:ln>
              <a:solidFill>
                <a:sysClr val="windowText" lastClr="000000"/>
              </a:solidFill>
              <a:effectLst/>
              <a:uLnTx/>
              <a:uFillTx/>
              <a:latin typeface="Montserrat Medium" panose="00000600000000000000" pitchFamily="2" charset="0"/>
              <a:cs typeface="Poppins" panose="00000500000000000000" pitchFamily="2" charset="0"/>
              <a:sym typeface="Arial"/>
            </a:endParaRPr>
          </a:p>
        </p:txBody>
      </p:sp>
      <p:sp>
        <p:nvSpPr>
          <p:cNvPr id="10" name="TextBox 9">
            <a:extLst>
              <a:ext uri="{FF2B5EF4-FFF2-40B4-BE49-F238E27FC236}">
                <a16:creationId xmlns:a16="http://schemas.microsoft.com/office/drawing/2014/main" id="{FBF0F8CE-5332-15DC-B44A-CE0BE381F8AD}"/>
              </a:ext>
            </a:extLst>
          </p:cNvPr>
          <p:cNvSpPr txBox="1"/>
          <p:nvPr/>
        </p:nvSpPr>
        <p:spPr>
          <a:xfrm>
            <a:off x="8781067" y="2587771"/>
            <a:ext cx="1527981" cy="177898"/>
          </a:xfrm>
          <a:prstGeom prst="rect">
            <a:avLst/>
          </a:prstGeom>
          <a:noFill/>
        </p:spPr>
        <p:txBody>
          <a:bodyPr wrap="square" lIns="0" tIns="0" rIns="0" bIns="0" rtlCol="0">
            <a:noAutofit/>
          </a:bodyPr>
          <a:lstStyle/>
          <a:p>
            <a:pPr marL="87313" marR="0" lvl="0" indent="-87313"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it-IT" sz="1050" i="0" u="none" strike="noStrike" kern="0" cap="none" spc="0" normalizeH="0" baseline="0" noProof="0" dirty="0">
                <a:ln>
                  <a:noFill/>
                </a:ln>
                <a:solidFill>
                  <a:sysClr val="windowText" lastClr="000000"/>
                </a:solidFill>
                <a:effectLst/>
                <a:uLnTx/>
                <a:uFillTx/>
                <a:latin typeface="Montserrat Medium" panose="00000600000000000000" pitchFamily="2" charset="0"/>
                <a:cs typeface="Poppins" panose="00000500000000000000" pitchFamily="2" charset="0"/>
                <a:sym typeface="Arial"/>
              </a:rPr>
              <a:t>Cinema 0,2%</a:t>
            </a:r>
            <a:endParaRPr kumimoji="0" lang="en-GB" sz="1050" i="0" u="none" strike="noStrike" kern="0" cap="none" spc="0" normalizeH="0" baseline="0" noProof="0" dirty="0">
              <a:ln>
                <a:noFill/>
              </a:ln>
              <a:solidFill>
                <a:sysClr val="windowText" lastClr="000000"/>
              </a:solidFill>
              <a:effectLst/>
              <a:uLnTx/>
              <a:uFillTx/>
              <a:latin typeface="Montserrat Medium" panose="00000600000000000000" pitchFamily="2" charset="0"/>
              <a:cs typeface="Poppins" panose="00000500000000000000" pitchFamily="2" charset="0"/>
              <a:sym typeface="Arial"/>
            </a:endParaRPr>
          </a:p>
        </p:txBody>
      </p:sp>
      <p:sp>
        <p:nvSpPr>
          <p:cNvPr id="11" name="TextBox 10">
            <a:extLst>
              <a:ext uri="{FF2B5EF4-FFF2-40B4-BE49-F238E27FC236}">
                <a16:creationId xmlns:a16="http://schemas.microsoft.com/office/drawing/2014/main" id="{12E43974-347F-F6F2-1098-FE9F005935DF}"/>
              </a:ext>
            </a:extLst>
          </p:cNvPr>
          <p:cNvSpPr txBox="1"/>
          <p:nvPr/>
        </p:nvSpPr>
        <p:spPr>
          <a:xfrm>
            <a:off x="8781067" y="2414273"/>
            <a:ext cx="1527981" cy="177898"/>
          </a:xfrm>
          <a:prstGeom prst="rect">
            <a:avLst/>
          </a:prstGeom>
          <a:noFill/>
        </p:spPr>
        <p:txBody>
          <a:bodyPr wrap="square" lIns="0" tIns="0" rIns="0" bIns="0" rtlCol="0">
            <a:noAutofit/>
          </a:bodyPr>
          <a:lstStyle/>
          <a:p>
            <a:pPr marL="87313" marR="0" lvl="0" indent="-87313"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it-IT" sz="1050" i="0" u="none" strike="noStrike" kern="0" cap="none" spc="0" normalizeH="0" baseline="0" noProof="0" dirty="0">
                <a:ln>
                  <a:noFill/>
                </a:ln>
                <a:solidFill>
                  <a:sysClr val="windowText" lastClr="000000"/>
                </a:solidFill>
                <a:effectLst/>
                <a:uLnTx/>
                <a:uFillTx/>
                <a:latin typeface="Montserrat Medium" panose="00000600000000000000" pitchFamily="2" charset="0"/>
                <a:cs typeface="Poppins" panose="00000500000000000000" pitchFamily="2" charset="0"/>
                <a:sym typeface="Arial"/>
              </a:rPr>
              <a:t>Video OOH 0,2%</a:t>
            </a:r>
            <a:endParaRPr kumimoji="0" lang="en-GB" sz="1050" i="0" u="none" strike="noStrike" kern="0" cap="none" spc="0" normalizeH="0" baseline="0" noProof="0" dirty="0">
              <a:ln>
                <a:noFill/>
              </a:ln>
              <a:solidFill>
                <a:sysClr val="windowText" lastClr="000000"/>
              </a:solidFill>
              <a:effectLst/>
              <a:uLnTx/>
              <a:uFillTx/>
              <a:latin typeface="Montserrat Medium" panose="00000600000000000000" pitchFamily="2" charset="0"/>
              <a:cs typeface="Poppins" panose="00000500000000000000" pitchFamily="2" charset="0"/>
              <a:sym typeface="Arial"/>
            </a:endParaRPr>
          </a:p>
        </p:txBody>
      </p:sp>
      <p:cxnSp>
        <p:nvCxnSpPr>
          <p:cNvPr id="22" name="Straight Connector 21">
            <a:extLst>
              <a:ext uri="{FF2B5EF4-FFF2-40B4-BE49-F238E27FC236}">
                <a16:creationId xmlns:a16="http://schemas.microsoft.com/office/drawing/2014/main" id="{E7B90B9B-2DBA-6A90-E761-56DE22B9DE41}"/>
              </a:ext>
            </a:extLst>
          </p:cNvPr>
          <p:cNvCxnSpPr/>
          <p:nvPr/>
        </p:nvCxnSpPr>
        <p:spPr>
          <a:xfrm>
            <a:off x="8735711" y="2192494"/>
            <a:ext cx="0" cy="6312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28C88E5-E206-C3D5-6956-DEA289638A37}"/>
              </a:ext>
            </a:extLst>
          </p:cNvPr>
          <p:cNvSpPr txBox="1"/>
          <p:nvPr/>
        </p:nvSpPr>
        <p:spPr>
          <a:xfrm>
            <a:off x="536126" y="1071896"/>
            <a:ext cx="1191602" cy="2616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Montserrat Medium" panose="00000600000000000000" pitchFamily="2" charset="0"/>
              </a:rPr>
              <a:t>Val € net </a:t>
            </a:r>
            <a:r>
              <a:rPr kumimoji="0" lang="it-IT" sz="1100" b="0" i="0" u="none" strike="noStrike" kern="1200" cap="none" spc="0" normalizeH="0" baseline="0" noProof="0" dirty="0" err="1">
                <a:ln>
                  <a:noFill/>
                </a:ln>
                <a:solidFill>
                  <a:prstClr val="black"/>
                </a:solidFill>
                <a:effectLst/>
                <a:uLnTx/>
                <a:uFillTx/>
                <a:latin typeface="Montserrat Medium" panose="00000600000000000000" pitchFamily="2" charset="0"/>
              </a:rPr>
              <a:t>net</a:t>
            </a:r>
            <a:endParaRPr kumimoji="0" lang="it-IT" sz="1100" b="0" i="0" u="none" strike="noStrike" kern="1200" cap="none" spc="0" normalizeH="0" baseline="0" noProof="0" dirty="0">
              <a:ln>
                <a:noFill/>
              </a:ln>
              <a:solidFill>
                <a:prstClr val="black"/>
              </a:solidFill>
              <a:effectLst/>
              <a:uLnTx/>
              <a:uFillTx/>
              <a:latin typeface="Montserrat Medium" panose="00000600000000000000" pitchFamily="2" charset="0"/>
            </a:endParaRPr>
          </a:p>
        </p:txBody>
      </p:sp>
      <p:cxnSp>
        <p:nvCxnSpPr>
          <p:cNvPr id="27" name="Straight Connector 26">
            <a:extLst>
              <a:ext uri="{FF2B5EF4-FFF2-40B4-BE49-F238E27FC236}">
                <a16:creationId xmlns:a16="http://schemas.microsoft.com/office/drawing/2014/main" id="{939121D4-94F9-E5B2-9943-843354D2DC58}"/>
              </a:ext>
            </a:extLst>
          </p:cNvPr>
          <p:cNvCxnSpPr/>
          <p:nvPr/>
        </p:nvCxnSpPr>
        <p:spPr>
          <a:xfrm>
            <a:off x="8746836" y="3934008"/>
            <a:ext cx="146769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7393248-7AC1-CEF6-2F3F-CEF134CDAB4A}"/>
              </a:ext>
            </a:extLst>
          </p:cNvPr>
          <p:cNvCxnSpPr>
            <a:cxnSpLocks/>
          </p:cNvCxnSpPr>
          <p:nvPr/>
        </p:nvCxnSpPr>
        <p:spPr>
          <a:xfrm>
            <a:off x="4044098" y="3934008"/>
            <a:ext cx="181104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6" name="CasellaDiTesto 78">
            <a:extLst>
              <a:ext uri="{FF2B5EF4-FFF2-40B4-BE49-F238E27FC236}">
                <a16:creationId xmlns:a16="http://schemas.microsoft.com/office/drawing/2014/main" id="{BD64059B-6570-425C-DF1D-323206F16D74}"/>
              </a:ext>
            </a:extLst>
          </p:cNvPr>
          <p:cNvSpPr txBox="1"/>
          <p:nvPr/>
        </p:nvSpPr>
        <p:spPr>
          <a:xfrm>
            <a:off x="8885543" y="5011587"/>
            <a:ext cx="2086943" cy="230832"/>
          </a:xfrm>
          <a:prstGeom prst="rect">
            <a:avLst/>
          </a:prstGeom>
          <a:noFill/>
        </p:spPr>
        <p:txBody>
          <a:bodyPr wrap="square" rtlCol="0">
            <a:spAutoFit/>
          </a:bodyPr>
          <a:lstStyle/>
          <a:p>
            <a:r>
              <a:rPr lang="it-IT" sz="900" dirty="0">
                <a:solidFill>
                  <a:prstClr val="black"/>
                </a:solidFill>
                <a:latin typeface="Montserrat" pitchFamily="2" charset="77"/>
              </a:rPr>
              <a:t>Tv Lineare + Advanced</a:t>
            </a:r>
            <a:endParaRPr kumimoji="0" lang="it-IT" sz="900" i="0" u="none" strike="noStrike" kern="1200" cap="none" spc="0" normalizeH="0" baseline="0" noProof="0" dirty="0">
              <a:ln>
                <a:noFill/>
              </a:ln>
              <a:solidFill>
                <a:prstClr val="black"/>
              </a:solidFill>
              <a:effectLst/>
              <a:uLnTx/>
              <a:uFillTx/>
              <a:latin typeface="Montserrat" pitchFamily="2" charset="77"/>
              <a:ea typeface="+mn-ea"/>
              <a:cs typeface="+mn-cs"/>
            </a:endParaRPr>
          </a:p>
        </p:txBody>
      </p:sp>
      <p:sp>
        <p:nvSpPr>
          <p:cNvPr id="29" name="CasellaDiTesto 78">
            <a:extLst>
              <a:ext uri="{FF2B5EF4-FFF2-40B4-BE49-F238E27FC236}">
                <a16:creationId xmlns:a16="http://schemas.microsoft.com/office/drawing/2014/main" id="{4F568536-E117-D555-1337-740473B60A23}"/>
              </a:ext>
            </a:extLst>
          </p:cNvPr>
          <p:cNvSpPr txBox="1"/>
          <p:nvPr/>
        </p:nvSpPr>
        <p:spPr>
          <a:xfrm>
            <a:off x="2941436" y="5011587"/>
            <a:ext cx="2805681" cy="230832"/>
          </a:xfrm>
          <a:prstGeom prst="rect">
            <a:avLst/>
          </a:prstGeom>
          <a:noFill/>
        </p:spPr>
        <p:txBody>
          <a:bodyPr wrap="square" rtlCol="0">
            <a:spAutoFit/>
          </a:bodyPr>
          <a:lstStyle/>
          <a:p>
            <a:pPr algn="r"/>
            <a:r>
              <a:rPr lang="it-IT" sz="900" dirty="0">
                <a:solidFill>
                  <a:prstClr val="black"/>
                </a:solidFill>
                <a:latin typeface="Montserrat" pitchFamily="2" charset="77"/>
              </a:rPr>
              <a:t>VOL senza componenti Advanced TV</a:t>
            </a:r>
            <a:endParaRPr kumimoji="0" lang="it-IT" sz="900" i="0" u="none" strike="noStrike" kern="1200" cap="none" spc="0" normalizeH="0" baseline="0" noProof="0" dirty="0">
              <a:ln>
                <a:noFill/>
              </a:ln>
              <a:solidFill>
                <a:prstClr val="black"/>
              </a:solidFill>
              <a:effectLst/>
              <a:uLnTx/>
              <a:uFillTx/>
              <a:latin typeface="Montserrat" pitchFamily="2" charset="77"/>
              <a:ea typeface="+mn-ea"/>
              <a:cs typeface="+mn-cs"/>
            </a:endParaRPr>
          </a:p>
        </p:txBody>
      </p:sp>
    </p:spTree>
    <p:extLst>
      <p:ext uri="{BB962C8B-B14F-4D97-AF65-F5344CB8AC3E}">
        <p14:creationId xmlns:p14="http://schemas.microsoft.com/office/powerpoint/2010/main" val="931773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Woman climber posing on via ferrata  suspended wire bridge.">
            <a:extLst>
              <a:ext uri="{FF2B5EF4-FFF2-40B4-BE49-F238E27FC236}">
                <a16:creationId xmlns:a16="http://schemas.microsoft.com/office/drawing/2014/main" id="{9E54BD9E-5FF1-6506-D4B6-45C72D17BC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890" b="685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615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32596B55-E4C0-EC44-92A6-4966116980E4}"/>
              </a:ext>
            </a:extLst>
          </p:cNvPr>
          <p:cNvSpPr txBox="1"/>
          <p:nvPr/>
        </p:nvSpPr>
        <p:spPr>
          <a:xfrm>
            <a:off x="465874" y="6234555"/>
            <a:ext cx="4294765" cy="276999"/>
          </a:xfrm>
          <a:prstGeom prst="rect">
            <a:avLst/>
          </a:prstGeom>
          <a:noFill/>
        </p:spPr>
        <p:txBody>
          <a:bodyPr wrap="none" rtlCol="0">
            <a:spAutoFit/>
          </a:bodyPr>
          <a:lstStyle/>
          <a:p>
            <a:pPr>
              <a:defRPr/>
            </a:pPr>
            <a:r>
              <a:rPr lang="it-IT" sz="1200" b="1" dirty="0">
                <a:solidFill>
                  <a:schemeClr val="bg1">
                    <a:lumMod val="50000"/>
                  </a:schemeClr>
                </a:solidFill>
                <a:latin typeface="Montserrat" pitchFamily="2" charset="77"/>
              </a:rPr>
              <a:t>Fonte: </a:t>
            </a:r>
            <a:r>
              <a:rPr kumimoji="0" lang="it-IT" sz="1200" b="1" i="0" u="none" strike="noStrike" kern="1200" cap="none" spc="0" normalizeH="0" baseline="0" noProof="0" dirty="0">
                <a:ln>
                  <a:noFill/>
                </a:ln>
                <a:solidFill>
                  <a:prstClr val="white">
                    <a:lumMod val="50000"/>
                  </a:prstClr>
                </a:solidFill>
                <a:effectLst/>
                <a:uLnTx/>
                <a:uFillTx/>
                <a:latin typeface="Montserrat" pitchFamily="2" charset="77"/>
                <a:ea typeface="+mn-ea"/>
                <a:cs typeface="+mn-cs"/>
              </a:rPr>
              <a:t>UNA Media Hub su dati Nielsen + stime UNA</a:t>
            </a:r>
            <a:endParaRPr lang="it-IT" sz="1100" i="1" dirty="0">
              <a:solidFill>
                <a:schemeClr val="bg1">
                  <a:lumMod val="50000"/>
                </a:schemeClr>
              </a:solidFill>
              <a:latin typeface="Montserrat" pitchFamily="2" charset="77"/>
            </a:endParaRPr>
          </a:p>
        </p:txBody>
      </p:sp>
      <p:pic>
        <p:nvPicPr>
          <p:cNvPr id="36" name="Immagine 35">
            <a:extLst>
              <a:ext uri="{FF2B5EF4-FFF2-40B4-BE49-F238E27FC236}">
                <a16:creationId xmlns:a16="http://schemas.microsoft.com/office/drawing/2014/main" id="{B52A1601-8235-A241-B811-CF63BDC213D9}"/>
              </a:ext>
            </a:extLst>
          </p:cNvPr>
          <p:cNvPicPr>
            <a:picLocks noChangeAspect="1"/>
          </p:cNvPicPr>
          <p:nvPr/>
        </p:nvPicPr>
        <p:blipFill>
          <a:blip r:embed="rId3"/>
          <a:stretch>
            <a:fillRect/>
          </a:stretch>
        </p:blipFill>
        <p:spPr>
          <a:xfrm>
            <a:off x="10180833" y="-41418"/>
            <a:ext cx="2004362" cy="6858000"/>
          </a:xfrm>
          <a:prstGeom prst="rect">
            <a:avLst/>
          </a:prstGeom>
        </p:spPr>
      </p:pic>
      <p:pic>
        <p:nvPicPr>
          <p:cNvPr id="6" name="Immagine 5">
            <a:extLst>
              <a:ext uri="{FF2B5EF4-FFF2-40B4-BE49-F238E27FC236}">
                <a16:creationId xmlns:a16="http://schemas.microsoft.com/office/drawing/2014/main" id="{E5C0BE42-3401-E84A-B019-D42B378F7E85}"/>
              </a:ext>
            </a:extLst>
          </p:cNvPr>
          <p:cNvPicPr>
            <a:picLocks noChangeAspect="1"/>
          </p:cNvPicPr>
          <p:nvPr/>
        </p:nvPicPr>
        <p:blipFill>
          <a:blip r:embed="rId4"/>
          <a:stretch>
            <a:fillRect/>
          </a:stretch>
        </p:blipFill>
        <p:spPr>
          <a:xfrm>
            <a:off x="10688296" y="469555"/>
            <a:ext cx="1218302" cy="489449"/>
          </a:xfrm>
          <a:prstGeom prst="rect">
            <a:avLst/>
          </a:prstGeom>
        </p:spPr>
      </p:pic>
      <p:sp>
        <p:nvSpPr>
          <p:cNvPr id="7" name="CasellaDiTesto 6">
            <a:extLst>
              <a:ext uri="{FF2B5EF4-FFF2-40B4-BE49-F238E27FC236}">
                <a16:creationId xmlns:a16="http://schemas.microsoft.com/office/drawing/2014/main" id="{6C44B4FE-7386-F344-BD6D-469922755D66}"/>
              </a:ext>
            </a:extLst>
          </p:cNvPr>
          <p:cNvSpPr txBox="1"/>
          <p:nvPr/>
        </p:nvSpPr>
        <p:spPr>
          <a:xfrm>
            <a:off x="465874" y="469556"/>
            <a:ext cx="9554819" cy="584775"/>
          </a:xfrm>
          <a:prstGeom prst="rect">
            <a:avLst/>
          </a:prstGeom>
          <a:noFill/>
        </p:spPr>
        <p:txBody>
          <a:bodyPr wrap="square" rtlCol="0">
            <a:spAutoFit/>
          </a:bodyPr>
          <a:lstStyle/>
          <a:p>
            <a:pPr lvl="0">
              <a:defRPr/>
            </a:pPr>
            <a:r>
              <a:rPr lang="it-IT" sz="3200" b="1" dirty="0">
                <a:solidFill>
                  <a:prstClr val="black"/>
                </a:solidFill>
                <a:latin typeface="Montserrat" pitchFamily="2" charset="77"/>
              </a:rPr>
              <a:t>TV: Linear + Advanced</a:t>
            </a:r>
          </a:p>
        </p:txBody>
      </p:sp>
      <p:grpSp>
        <p:nvGrpSpPr>
          <p:cNvPr id="11" name="Group 10">
            <a:extLst>
              <a:ext uri="{FF2B5EF4-FFF2-40B4-BE49-F238E27FC236}">
                <a16:creationId xmlns:a16="http://schemas.microsoft.com/office/drawing/2014/main" id="{D3127759-3CC0-3191-AF01-CD46A907FCAB}"/>
              </a:ext>
            </a:extLst>
          </p:cNvPr>
          <p:cNvGrpSpPr/>
          <p:nvPr/>
        </p:nvGrpSpPr>
        <p:grpSpPr>
          <a:xfrm>
            <a:off x="415001" y="1522038"/>
            <a:ext cx="9421055" cy="523220"/>
            <a:chOff x="650344" y="1858761"/>
            <a:chExt cx="9421055" cy="523220"/>
          </a:xfrm>
        </p:grpSpPr>
        <p:cxnSp>
          <p:nvCxnSpPr>
            <p:cNvPr id="2" name="Straight Connector 1">
              <a:extLst>
                <a:ext uri="{FF2B5EF4-FFF2-40B4-BE49-F238E27FC236}">
                  <a16:creationId xmlns:a16="http://schemas.microsoft.com/office/drawing/2014/main" id="{94E24190-1202-673C-1E7F-5D2ACBA9516E}"/>
                </a:ext>
              </a:extLst>
            </p:cNvPr>
            <p:cNvCxnSpPr/>
            <p:nvPr/>
          </p:nvCxnSpPr>
          <p:spPr>
            <a:xfrm>
              <a:off x="650344" y="2175782"/>
              <a:ext cx="94210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C172DA3-B76C-1AD4-7E55-DC03F6E934AC}"/>
                </a:ext>
              </a:extLst>
            </p:cNvPr>
            <p:cNvSpPr txBox="1"/>
            <p:nvPr/>
          </p:nvSpPr>
          <p:spPr>
            <a:xfrm>
              <a:off x="3700297" y="1858761"/>
              <a:ext cx="5344940" cy="523220"/>
            </a:xfrm>
            <a:prstGeom prst="rect">
              <a:avLst/>
            </a:prstGeom>
            <a:solidFill>
              <a:schemeClr val="bg1"/>
            </a:solidFill>
          </p:spPr>
          <p:txBody>
            <a:bodyPr wrap="square" rtlCol="0">
              <a:spAutoFit/>
            </a:bodyPr>
            <a:lstStyle/>
            <a:p>
              <a:pPr algn="ctr"/>
              <a:r>
                <a:rPr lang="it-IT" dirty="0">
                  <a:latin typeface="Montserrat Medium" panose="00000600000000000000" pitchFamily="2" charset="0"/>
                </a:rPr>
                <a:t>TV &amp; ADVANCED TV</a:t>
              </a:r>
              <a:r>
                <a:rPr lang="it-IT" b="1" dirty="0">
                  <a:latin typeface="Montserrat Medium" panose="00000600000000000000" pitchFamily="2" charset="0"/>
                </a:rPr>
                <a:t>: </a:t>
              </a:r>
              <a:r>
                <a:rPr lang="it-IT" sz="2800" b="1" dirty="0">
                  <a:latin typeface="Montserrat Black" panose="00000A00000000000000" pitchFamily="2" charset="0"/>
                </a:rPr>
                <a:t>4,0</a:t>
              </a:r>
              <a:r>
                <a:rPr lang="it-IT" b="1" dirty="0">
                  <a:latin typeface="Montserrat Medium" panose="00000600000000000000" pitchFamily="2" charset="0"/>
                </a:rPr>
                <a:t> </a:t>
              </a:r>
              <a:r>
                <a:rPr lang="it-IT" dirty="0">
                  <a:latin typeface="Montserrat Medium" panose="00000600000000000000" pitchFamily="2" charset="0"/>
                </a:rPr>
                <a:t>mld  </a:t>
              </a:r>
              <a:r>
                <a:rPr lang="it-IT" sz="1600" dirty="0">
                  <a:latin typeface="Montserrat Medium" panose="00000600000000000000" pitchFamily="2" charset="0"/>
                </a:rPr>
                <a:t>(+7,0% </a:t>
              </a:r>
              <a:r>
                <a:rPr lang="it-IT" sz="1200" dirty="0">
                  <a:latin typeface="Montserrat Medium" panose="00000600000000000000" pitchFamily="2" charset="0"/>
                </a:rPr>
                <a:t>vs. 2023</a:t>
              </a:r>
              <a:r>
                <a:rPr lang="it-IT" sz="1600" dirty="0">
                  <a:latin typeface="Montserrat Medium" panose="00000600000000000000" pitchFamily="2" charset="0"/>
                </a:rPr>
                <a:t>) </a:t>
              </a:r>
            </a:p>
          </p:txBody>
        </p:sp>
      </p:grpSp>
      <p:sp>
        <p:nvSpPr>
          <p:cNvPr id="19" name="Rectangle 18">
            <a:extLst>
              <a:ext uri="{FF2B5EF4-FFF2-40B4-BE49-F238E27FC236}">
                <a16:creationId xmlns:a16="http://schemas.microsoft.com/office/drawing/2014/main" id="{012A67EC-9E73-D7D0-8344-7B0B3F828163}"/>
              </a:ext>
            </a:extLst>
          </p:cNvPr>
          <p:cNvSpPr/>
          <p:nvPr/>
        </p:nvSpPr>
        <p:spPr>
          <a:xfrm>
            <a:off x="5310166" y="3336993"/>
            <a:ext cx="4167168" cy="407412"/>
          </a:xfrm>
          <a:prstGeom prst="rect">
            <a:avLst/>
          </a:prstGeom>
          <a:solidFill>
            <a:schemeClr val="accent4"/>
          </a:solidFill>
          <a:ln w="63500" cap="rnd">
            <a:solidFill>
              <a:schemeClr val="accent4"/>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it-IT">
              <a:latin typeface="Montserrat Medium" panose="00000600000000000000" pitchFamily="2" charset="0"/>
            </a:endParaRPr>
          </a:p>
        </p:txBody>
      </p:sp>
      <p:sp>
        <p:nvSpPr>
          <p:cNvPr id="22" name="Rectangle 21">
            <a:extLst>
              <a:ext uri="{FF2B5EF4-FFF2-40B4-BE49-F238E27FC236}">
                <a16:creationId xmlns:a16="http://schemas.microsoft.com/office/drawing/2014/main" id="{1B69260A-BB4E-A61D-C81A-4BD3ED463A3C}"/>
              </a:ext>
            </a:extLst>
          </p:cNvPr>
          <p:cNvSpPr/>
          <p:nvPr/>
        </p:nvSpPr>
        <p:spPr>
          <a:xfrm>
            <a:off x="5310166" y="3842213"/>
            <a:ext cx="4155300" cy="448153"/>
          </a:xfrm>
          <a:prstGeom prst="rect">
            <a:avLst/>
          </a:prstGeom>
          <a:solidFill>
            <a:srgbClr val="FF0000"/>
          </a:solidFill>
          <a:ln w="63500" cap="rnd">
            <a:solidFill>
              <a:srgbClr val="FF0000"/>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it-IT">
              <a:latin typeface="Montserrat Medium" panose="00000600000000000000" pitchFamily="2" charset="0"/>
            </a:endParaRPr>
          </a:p>
        </p:txBody>
      </p:sp>
      <p:sp>
        <p:nvSpPr>
          <p:cNvPr id="23" name="TextBox 22">
            <a:extLst>
              <a:ext uri="{FF2B5EF4-FFF2-40B4-BE49-F238E27FC236}">
                <a16:creationId xmlns:a16="http://schemas.microsoft.com/office/drawing/2014/main" id="{011F34D4-4022-D9F5-38D1-85BADED2F06C}"/>
              </a:ext>
            </a:extLst>
          </p:cNvPr>
          <p:cNvSpPr txBox="1"/>
          <p:nvPr/>
        </p:nvSpPr>
        <p:spPr>
          <a:xfrm>
            <a:off x="5281368" y="2234618"/>
            <a:ext cx="2337842" cy="338554"/>
          </a:xfrm>
          <a:prstGeom prst="rect">
            <a:avLst/>
          </a:prstGeom>
          <a:noFill/>
        </p:spPr>
        <p:txBody>
          <a:bodyPr wrap="square" rtlCol="0" anchor="ctr">
            <a:spAutoFit/>
          </a:bodyPr>
          <a:lstStyle/>
          <a:p>
            <a:r>
              <a:rPr lang="it-IT" sz="1600" dirty="0">
                <a:solidFill>
                  <a:schemeClr val="accent2"/>
                </a:solidFill>
                <a:latin typeface="Montserrat Medium" panose="00000600000000000000" pitchFamily="2" charset="0"/>
              </a:rPr>
              <a:t>ADVANCED TV</a:t>
            </a:r>
          </a:p>
        </p:txBody>
      </p:sp>
      <p:sp>
        <p:nvSpPr>
          <p:cNvPr id="26" name="TextBox 25">
            <a:extLst>
              <a:ext uri="{FF2B5EF4-FFF2-40B4-BE49-F238E27FC236}">
                <a16:creationId xmlns:a16="http://schemas.microsoft.com/office/drawing/2014/main" id="{4432F453-FA37-E0BE-8CC7-92E8383C4CA3}"/>
              </a:ext>
            </a:extLst>
          </p:cNvPr>
          <p:cNvSpPr txBox="1"/>
          <p:nvPr/>
        </p:nvSpPr>
        <p:spPr>
          <a:xfrm>
            <a:off x="5310166" y="2754442"/>
            <a:ext cx="4167168" cy="485598"/>
          </a:xfrm>
          <a:prstGeom prst="rect">
            <a:avLst/>
          </a:prstGeom>
          <a:solidFill>
            <a:schemeClr val="accent2"/>
          </a:solidFill>
          <a:ln w="63500" cap="rnd">
            <a:solidFill>
              <a:schemeClr val="accent2"/>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it-IT" sz="1400" dirty="0">
                <a:latin typeface="Montserrat Medium" panose="00000600000000000000" pitchFamily="2" charset="0"/>
              </a:rPr>
              <a:t>La TV </a:t>
            </a:r>
            <a:r>
              <a:rPr lang="it-IT" sz="1400" dirty="0" err="1">
                <a:latin typeface="Montserrat Medium" panose="00000600000000000000" pitchFamily="2" charset="0"/>
              </a:rPr>
              <a:t>Addressable</a:t>
            </a:r>
            <a:r>
              <a:rPr lang="it-IT" sz="1400" dirty="0">
                <a:latin typeface="Montserrat Medium" panose="00000600000000000000" pitchFamily="2" charset="0"/>
              </a:rPr>
              <a:t> e On Demand dei Broadcaster </a:t>
            </a:r>
            <a:r>
              <a:rPr lang="it-IT" sz="1200" dirty="0">
                <a:latin typeface="Montserrat Medium" panose="00000600000000000000" pitchFamily="2" charset="0"/>
              </a:rPr>
              <a:t>(1° e 2° screen)</a:t>
            </a:r>
          </a:p>
        </p:txBody>
      </p:sp>
      <p:sp>
        <p:nvSpPr>
          <p:cNvPr id="27" name="TextBox 26">
            <a:extLst>
              <a:ext uri="{FF2B5EF4-FFF2-40B4-BE49-F238E27FC236}">
                <a16:creationId xmlns:a16="http://schemas.microsoft.com/office/drawing/2014/main" id="{2CAB726F-AC35-F4D5-7185-E1F6ADB6C39A}"/>
              </a:ext>
            </a:extLst>
          </p:cNvPr>
          <p:cNvSpPr txBox="1"/>
          <p:nvPr/>
        </p:nvSpPr>
        <p:spPr>
          <a:xfrm>
            <a:off x="5310166" y="3360860"/>
            <a:ext cx="4167169" cy="369332"/>
          </a:xfrm>
          <a:prstGeom prst="rect">
            <a:avLst/>
          </a:prstGeom>
          <a:noFill/>
          <a:ln w="63500"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sz="1400" dirty="0">
                <a:latin typeface="Montserrat Medium" panose="00000600000000000000" pitchFamily="2" charset="0"/>
              </a:rPr>
              <a:t>Gli Streamer</a:t>
            </a:r>
          </a:p>
        </p:txBody>
      </p:sp>
      <p:sp>
        <p:nvSpPr>
          <p:cNvPr id="28" name="TextBox 27">
            <a:extLst>
              <a:ext uri="{FF2B5EF4-FFF2-40B4-BE49-F238E27FC236}">
                <a16:creationId xmlns:a16="http://schemas.microsoft.com/office/drawing/2014/main" id="{539C5BDA-E2C8-9EFF-30E4-1DBFFAC73E28}"/>
              </a:ext>
            </a:extLst>
          </p:cNvPr>
          <p:cNvSpPr txBox="1"/>
          <p:nvPr/>
        </p:nvSpPr>
        <p:spPr>
          <a:xfrm>
            <a:off x="5310166" y="3890868"/>
            <a:ext cx="4167168" cy="369332"/>
          </a:xfrm>
          <a:prstGeom prst="rect">
            <a:avLst/>
          </a:prstGeom>
          <a:noFill/>
          <a:ln w="63500" cap="rnd">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sz="1400" dirty="0">
                <a:latin typeface="Montserrat Medium" panose="00000600000000000000" pitchFamily="2" charset="0"/>
              </a:rPr>
              <a:t>Digital da CTV</a:t>
            </a:r>
          </a:p>
        </p:txBody>
      </p:sp>
      <p:pic>
        <p:nvPicPr>
          <p:cNvPr id="29" name="Picture 4" descr="Free vector remote control. streaming media, home networking access idea. integrated entertainment technology, internet television, show broadcasting. vector isolated concept metaphor illustration">
            <a:extLst>
              <a:ext uri="{FF2B5EF4-FFF2-40B4-BE49-F238E27FC236}">
                <a16:creationId xmlns:a16="http://schemas.microsoft.com/office/drawing/2014/main" id="{5308EA48-4B06-7F38-0CD8-61C799E6248E}"/>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82941" y="2704412"/>
            <a:ext cx="524285" cy="52428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Vector young couple watching tv on a sofa at home vector illustration">
            <a:extLst>
              <a:ext uri="{FF2B5EF4-FFF2-40B4-BE49-F238E27FC236}">
                <a16:creationId xmlns:a16="http://schemas.microsoft.com/office/drawing/2014/main" id="{194FA57F-727A-3C7E-4E39-9CD9940BEB59}"/>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93661" y="3302796"/>
            <a:ext cx="702845" cy="46818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6" descr="Free vector video with blogger doing review of smartphone. man recommending phone in vlog on his channel flat vector illustration. advertising, technology concept for banner, website design or landing web page">
            <a:extLst>
              <a:ext uri="{FF2B5EF4-FFF2-40B4-BE49-F238E27FC236}">
                <a16:creationId xmlns:a16="http://schemas.microsoft.com/office/drawing/2014/main" id="{464AAA0B-B71F-0FCC-136A-F819D2029987}"/>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44119" y="3874117"/>
            <a:ext cx="601928" cy="43750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D17E35CF-5755-5FC4-C3CF-3676E07BA788}"/>
              </a:ext>
            </a:extLst>
          </p:cNvPr>
          <p:cNvSpPr txBox="1"/>
          <p:nvPr/>
        </p:nvSpPr>
        <p:spPr>
          <a:xfrm>
            <a:off x="7191873" y="2193181"/>
            <a:ext cx="2337842" cy="400110"/>
          </a:xfrm>
          <a:prstGeom prst="rect">
            <a:avLst/>
          </a:prstGeom>
          <a:noFill/>
        </p:spPr>
        <p:txBody>
          <a:bodyPr wrap="square" rtlCol="0" anchor="ctr">
            <a:spAutoFit/>
          </a:bodyPr>
          <a:lstStyle/>
          <a:p>
            <a:pPr algn="r"/>
            <a:r>
              <a:rPr lang="it-IT" sz="2000" b="1" dirty="0">
                <a:solidFill>
                  <a:schemeClr val="accent2"/>
                </a:solidFill>
                <a:latin typeface="Montserrat Black" panose="00000A00000000000000" pitchFamily="2" charset="0"/>
              </a:rPr>
              <a:t>521 </a:t>
            </a:r>
            <a:r>
              <a:rPr lang="it-IT" sz="1600" dirty="0">
                <a:solidFill>
                  <a:schemeClr val="accent2"/>
                </a:solidFill>
                <a:latin typeface="Montserrat Medium" panose="00000600000000000000" pitchFamily="2" charset="0"/>
              </a:rPr>
              <a:t>mio</a:t>
            </a:r>
            <a:endParaRPr lang="it-IT" sz="2000" dirty="0">
              <a:solidFill>
                <a:schemeClr val="accent2"/>
              </a:solidFill>
              <a:latin typeface="Montserrat Medium" panose="00000600000000000000" pitchFamily="2" charset="0"/>
            </a:endParaRPr>
          </a:p>
        </p:txBody>
      </p:sp>
      <p:sp>
        <p:nvSpPr>
          <p:cNvPr id="37" name="TextBox 36">
            <a:extLst>
              <a:ext uri="{FF2B5EF4-FFF2-40B4-BE49-F238E27FC236}">
                <a16:creationId xmlns:a16="http://schemas.microsoft.com/office/drawing/2014/main" id="{F6920092-05FC-B47E-9A89-99FDDA9B0530}"/>
              </a:ext>
            </a:extLst>
          </p:cNvPr>
          <p:cNvSpPr txBox="1"/>
          <p:nvPr/>
        </p:nvSpPr>
        <p:spPr>
          <a:xfrm>
            <a:off x="556276" y="1577449"/>
            <a:ext cx="1191602" cy="24622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a:ln>
                  <a:noFill/>
                </a:ln>
                <a:solidFill>
                  <a:prstClr val="black"/>
                </a:solidFill>
                <a:effectLst/>
                <a:uLnTx/>
                <a:uFillTx/>
                <a:latin typeface="Montserrat Medium" panose="00000600000000000000" pitchFamily="2" charset="0"/>
              </a:rPr>
              <a:t>Val € net </a:t>
            </a:r>
            <a:r>
              <a:rPr kumimoji="0" lang="it-IT" sz="1000" b="0" i="1" u="none" strike="noStrike" kern="1200" cap="none" spc="0" normalizeH="0" baseline="0" noProof="0" dirty="0" err="1">
                <a:ln>
                  <a:noFill/>
                </a:ln>
                <a:solidFill>
                  <a:prstClr val="black"/>
                </a:solidFill>
                <a:effectLst/>
                <a:uLnTx/>
                <a:uFillTx/>
                <a:latin typeface="Montserrat Medium" panose="00000600000000000000" pitchFamily="2" charset="0"/>
              </a:rPr>
              <a:t>net</a:t>
            </a:r>
            <a:endParaRPr kumimoji="0" lang="it-IT" sz="1000" b="0" i="1" u="none" strike="noStrike" kern="1200" cap="none" spc="0" normalizeH="0" baseline="0" noProof="0" dirty="0">
              <a:ln>
                <a:noFill/>
              </a:ln>
              <a:solidFill>
                <a:prstClr val="black"/>
              </a:solidFill>
              <a:effectLst/>
              <a:uLnTx/>
              <a:uFillTx/>
              <a:latin typeface="Montserrat Medium" panose="00000600000000000000" pitchFamily="2" charset="0"/>
            </a:endParaRPr>
          </a:p>
        </p:txBody>
      </p:sp>
      <p:sp>
        <p:nvSpPr>
          <p:cNvPr id="9" name="Rectangle 8">
            <a:extLst>
              <a:ext uri="{FF2B5EF4-FFF2-40B4-BE49-F238E27FC236}">
                <a16:creationId xmlns:a16="http://schemas.microsoft.com/office/drawing/2014/main" id="{4307267C-398F-9055-B97F-2CAA536C53A3}"/>
              </a:ext>
            </a:extLst>
          </p:cNvPr>
          <p:cNvSpPr/>
          <p:nvPr/>
        </p:nvSpPr>
        <p:spPr>
          <a:xfrm>
            <a:off x="627022" y="2754442"/>
            <a:ext cx="4557221" cy="3096939"/>
          </a:xfrm>
          <a:prstGeom prst="rect">
            <a:avLst/>
          </a:prstGeom>
          <a:solidFill>
            <a:schemeClr val="accent5"/>
          </a:solidFill>
          <a:ln w="63500" cap="rnd">
            <a:solidFill>
              <a:srgbClr val="5B9BD5"/>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Montserrat Medium" panose="00000600000000000000" pitchFamily="2" charset="0"/>
            </a:endParaRPr>
          </a:p>
        </p:txBody>
      </p:sp>
      <p:sp>
        <p:nvSpPr>
          <p:cNvPr id="12" name="TextBox 11">
            <a:extLst>
              <a:ext uri="{FF2B5EF4-FFF2-40B4-BE49-F238E27FC236}">
                <a16:creationId xmlns:a16="http://schemas.microsoft.com/office/drawing/2014/main" id="{349F63CE-932B-F70A-F967-45CF80135C4A}"/>
              </a:ext>
            </a:extLst>
          </p:cNvPr>
          <p:cNvSpPr txBox="1"/>
          <p:nvPr/>
        </p:nvSpPr>
        <p:spPr>
          <a:xfrm>
            <a:off x="576955" y="2234618"/>
            <a:ext cx="1741338" cy="338554"/>
          </a:xfrm>
          <a:prstGeom prst="rect">
            <a:avLst/>
          </a:prstGeom>
          <a:noFill/>
        </p:spPr>
        <p:txBody>
          <a:bodyPr wrap="square" rtlCol="0" anchor="ctr">
            <a:spAutoFit/>
          </a:bodyPr>
          <a:lstStyle/>
          <a:p>
            <a:r>
              <a:rPr lang="it-IT" sz="1600" dirty="0">
                <a:solidFill>
                  <a:srgbClr val="5B9BD5"/>
                </a:solidFill>
                <a:latin typeface="Montserrat Medium" panose="00000600000000000000" pitchFamily="2" charset="0"/>
              </a:rPr>
              <a:t>TV LINEARE</a:t>
            </a:r>
          </a:p>
        </p:txBody>
      </p:sp>
      <p:sp>
        <p:nvSpPr>
          <p:cNvPr id="14" name="TextBox 13">
            <a:extLst>
              <a:ext uri="{FF2B5EF4-FFF2-40B4-BE49-F238E27FC236}">
                <a16:creationId xmlns:a16="http://schemas.microsoft.com/office/drawing/2014/main" id="{1AD58D53-2E4C-8FEB-DEF9-FDFA849B2E04}"/>
              </a:ext>
            </a:extLst>
          </p:cNvPr>
          <p:cNvSpPr txBox="1"/>
          <p:nvPr/>
        </p:nvSpPr>
        <p:spPr>
          <a:xfrm>
            <a:off x="3415135" y="2203840"/>
            <a:ext cx="1741338" cy="400110"/>
          </a:xfrm>
          <a:prstGeom prst="rect">
            <a:avLst/>
          </a:prstGeom>
          <a:noFill/>
        </p:spPr>
        <p:txBody>
          <a:bodyPr wrap="square" rtlCol="0" anchor="ctr">
            <a:spAutoFit/>
          </a:bodyPr>
          <a:lstStyle/>
          <a:p>
            <a:pPr algn="r"/>
            <a:r>
              <a:rPr lang="it-IT" sz="2000" b="1" dirty="0">
                <a:solidFill>
                  <a:srgbClr val="5B9BD5"/>
                </a:solidFill>
                <a:latin typeface="Montserrat Black" panose="00000A00000000000000" pitchFamily="2" charset="0"/>
              </a:rPr>
              <a:t>3,4 </a:t>
            </a:r>
            <a:r>
              <a:rPr lang="it-IT" sz="1600" dirty="0">
                <a:solidFill>
                  <a:srgbClr val="5B9BD5"/>
                </a:solidFill>
                <a:latin typeface="Montserrat Medium" panose="00000600000000000000" pitchFamily="2" charset="0"/>
              </a:rPr>
              <a:t>mld</a:t>
            </a:r>
            <a:endParaRPr lang="it-IT" sz="2000" dirty="0">
              <a:solidFill>
                <a:srgbClr val="5B9BD5"/>
              </a:solidFill>
              <a:latin typeface="Montserrat Medium" panose="00000600000000000000" pitchFamily="2" charset="0"/>
            </a:endParaRPr>
          </a:p>
        </p:txBody>
      </p:sp>
      <p:sp>
        <p:nvSpPr>
          <p:cNvPr id="33" name="TextBox 32">
            <a:extLst>
              <a:ext uri="{FF2B5EF4-FFF2-40B4-BE49-F238E27FC236}">
                <a16:creationId xmlns:a16="http://schemas.microsoft.com/office/drawing/2014/main" id="{E9D9450C-D18C-214F-A178-DC3DE36B0805}"/>
              </a:ext>
            </a:extLst>
          </p:cNvPr>
          <p:cNvSpPr txBox="1"/>
          <p:nvPr/>
        </p:nvSpPr>
        <p:spPr>
          <a:xfrm>
            <a:off x="678725" y="2878271"/>
            <a:ext cx="4221071" cy="584775"/>
          </a:xfrm>
          <a:prstGeom prst="rect">
            <a:avLst/>
          </a:prstGeom>
          <a:noFill/>
        </p:spPr>
        <p:txBody>
          <a:bodyPr wrap="square" rtlCol="0">
            <a:spAutoFit/>
          </a:bodyPr>
          <a:lstStyle/>
          <a:p>
            <a:r>
              <a:rPr lang="it-IT" sz="1600" dirty="0">
                <a:solidFill>
                  <a:schemeClr val="bg1"/>
                </a:solidFill>
                <a:latin typeface="Montserrat Medium" panose="00000600000000000000" pitchFamily="2" charset="0"/>
              </a:rPr>
              <a:t>Emissione lineare Broadcaster + Calcio (</a:t>
            </a:r>
            <a:r>
              <a:rPr lang="it-IT" sz="1600" dirty="0" err="1">
                <a:solidFill>
                  <a:schemeClr val="bg1"/>
                </a:solidFill>
                <a:latin typeface="Montserrat Medium" panose="00000600000000000000" pitchFamily="2" charset="0"/>
              </a:rPr>
              <a:t>Dazn</a:t>
            </a:r>
            <a:r>
              <a:rPr lang="it-IT" sz="1600" dirty="0">
                <a:solidFill>
                  <a:schemeClr val="bg1"/>
                </a:solidFill>
                <a:latin typeface="Montserrat Medium" panose="00000600000000000000" pitchFamily="2" charset="0"/>
              </a:rPr>
              <a:t> e Prime)</a:t>
            </a:r>
          </a:p>
        </p:txBody>
      </p:sp>
      <p:sp>
        <p:nvSpPr>
          <p:cNvPr id="4" name="TextBox 3">
            <a:extLst>
              <a:ext uri="{FF2B5EF4-FFF2-40B4-BE49-F238E27FC236}">
                <a16:creationId xmlns:a16="http://schemas.microsoft.com/office/drawing/2014/main" id="{E5039BA9-B884-1346-D147-D52B823BE79D}"/>
              </a:ext>
            </a:extLst>
          </p:cNvPr>
          <p:cNvSpPr txBox="1"/>
          <p:nvPr/>
        </p:nvSpPr>
        <p:spPr>
          <a:xfrm>
            <a:off x="678725" y="5420898"/>
            <a:ext cx="4221071" cy="369332"/>
          </a:xfrm>
          <a:prstGeom prst="rect">
            <a:avLst/>
          </a:prstGeom>
          <a:noFill/>
        </p:spPr>
        <p:txBody>
          <a:bodyPr wrap="square" rtlCol="0">
            <a:spAutoFit/>
          </a:bodyPr>
          <a:lstStyle/>
          <a:p>
            <a:r>
              <a:rPr lang="it-IT" dirty="0">
                <a:solidFill>
                  <a:schemeClr val="bg1"/>
                </a:solidFill>
                <a:latin typeface="Montserrat ExtraBold" panose="00000900000000000000" pitchFamily="2" charset="0"/>
              </a:rPr>
              <a:t>+4,4% </a:t>
            </a:r>
            <a:r>
              <a:rPr lang="it-IT" sz="1400" dirty="0">
                <a:solidFill>
                  <a:schemeClr val="bg1"/>
                </a:solidFill>
                <a:latin typeface="Montserrat Medium" panose="00000600000000000000" pitchFamily="2" charset="0"/>
              </a:rPr>
              <a:t>vs 2023</a:t>
            </a:r>
            <a:endParaRPr lang="it-IT" dirty="0">
              <a:solidFill>
                <a:schemeClr val="bg1"/>
              </a:solidFill>
              <a:latin typeface="Montserrat Medium" panose="00000600000000000000" pitchFamily="2" charset="0"/>
            </a:endParaRPr>
          </a:p>
        </p:txBody>
      </p:sp>
      <p:pic>
        <p:nvPicPr>
          <p:cNvPr id="10" name="Picture 9">
            <a:extLst>
              <a:ext uri="{FF2B5EF4-FFF2-40B4-BE49-F238E27FC236}">
                <a16:creationId xmlns:a16="http://schemas.microsoft.com/office/drawing/2014/main" id="{413774EA-561B-B10A-D8D6-BB2EA4C86547}"/>
              </a:ext>
            </a:extLst>
          </p:cNvPr>
          <p:cNvPicPr>
            <a:picLocks noChangeAspect="1"/>
          </p:cNvPicPr>
          <p:nvPr/>
        </p:nvPicPr>
        <p:blipFill>
          <a:blip r:embed="rId8"/>
          <a:stretch>
            <a:fillRect/>
          </a:stretch>
        </p:blipFill>
        <p:spPr>
          <a:xfrm>
            <a:off x="2867329" y="1486741"/>
            <a:ext cx="638035" cy="611670"/>
          </a:xfrm>
          <a:prstGeom prst="rect">
            <a:avLst/>
          </a:prstGeom>
        </p:spPr>
      </p:pic>
      <p:sp>
        <p:nvSpPr>
          <p:cNvPr id="3" name="TextBox 2">
            <a:extLst>
              <a:ext uri="{FF2B5EF4-FFF2-40B4-BE49-F238E27FC236}">
                <a16:creationId xmlns:a16="http://schemas.microsoft.com/office/drawing/2014/main" id="{AD71741E-ECFF-E7F6-D320-995026F3F976}"/>
              </a:ext>
            </a:extLst>
          </p:cNvPr>
          <p:cNvSpPr txBox="1"/>
          <p:nvPr/>
        </p:nvSpPr>
        <p:spPr>
          <a:xfrm>
            <a:off x="5303645" y="5420898"/>
            <a:ext cx="4221071" cy="369332"/>
          </a:xfrm>
          <a:prstGeom prst="rect">
            <a:avLst/>
          </a:prstGeom>
          <a:noFill/>
        </p:spPr>
        <p:txBody>
          <a:bodyPr wrap="square" rtlCol="0">
            <a:spAutoFit/>
          </a:bodyPr>
          <a:lstStyle/>
          <a:p>
            <a:r>
              <a:rPr lang="it-IT" dirty="0">
                <a:latin typeface="Montserrat ExtraBold" panose="00000900000000000000" pitchFamily="2" charset="0"/>
              </a:rPr>
              <a:t>+28,4% </a:t>
            </a:r>
            <a:r>
              <a:rPr lang="it-IT" sz="1400" dirty="0">
                <a:latin typeface="Montserrat Medium" panose="00000600000000000000" pitchFamily="2" charset="0"/>
              </a:rPr>
              <a:t>vs 2023</a:t>
            </a:r>
            <a:endParaRPr lang="it-IT" dirty="0">
              <a:latin typeface="Montserrat Medium" panose="00000600000000000000" pitchFamily="2" charset="0"/>
            </a:endParaRPr>
          </a:p>
        </p:txBody>
      </p:sp>
    </p:spTree>
    <p:extLst>
      <p:ext uri="{BB962C8B-B14F-4D97-AF65-F5344CB8AC3E}">
        <p14:creationId xmlns:p14="http://schemas.microsoft.com/office/powerpoint/2010/main" val="1315531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4FFE4-48F1-23BD-CCB4-BA3773E5C23B}"/>
            </a:ext>
          </a:extLst>
        </p:cNvPr>
        <p:cNvGrpSpPr/>
        <p:nvPr/>
      </p:nvGrpSpPr>
      <p:grpSpPr>
        <a:xfrm>
          <a:off x="0" y="0"/>
          <a:ext cx="0" cy="0"/>
          <a:chOff x="0" y="0"/>
          <a:chExt cx="0" cy="0"/>
        </a:xfrm>
      </p:grpSpPr>
      <p:sp>
        <p:nvSpPr>
          <p:cNvPr id="8" name="CasellaDiTesto 7">
            <a:extLst>
              <a:ext uri="{FF2B5EF4-FFF2-40B4-BE49-F238E27FC236}">
                <a16:creationId xmlns:a16="http://schemas.microsoft.com/office/drawing/2014/main" id="{AED44CC5-6F95-ED4B-5A7D-854704D67A47}"/>
              </a:ext>
            </a:extLst>
          </p:cNvPr>
          <p:cNvSpPr txBox="1"/>
          <p:nvPr/>
        </p:nvSpPr>
        <p:spPr>
          <a:xfrm>
            <a:off x="465874" y="6234555"/>
            <a:ext cx="3156633" cy="276999"/>
          </a:xfrm>
          <a:prstGeom prst="rect">
            <a:avLst/>
          </a:prstGeom>
          <a:noFill/>
        </p:spPr>
        <p:txBody>
          <a:bodyPr wrap="none" rtlCol="0">
            <a:spAutoFit/>
          </a:bodyPr>
          <a:lstStyle/>
          <a:p>
            <a:pPr>
              <a:defRPr/>
            </a:pPr>
            <a:r>
              <a:rPr lang="it-IT" sz="1200" b="1" dirty="0">
                <a:solidFill>
                  <a:schemeClr val="bg1">
                    <a:lumMod val="50000"/>
                  </a:schemeClr>
                </a:solidFill>
                <a:latin typeface="Montserrat" pitchFamily="2" charset="77"/>
              </a:rPr>
              <a:t>Fonte: </a:t>
            </a:r>
            <a:r>
              <a:rPr kumimoji="0" lang="it-IT" sz="1200" b="1" i="0" u="none" strike="noStrike" kern="1200" cap="none" spc="0" normalizeH="0" baseline="0" noProof="0" dirty="0">
                <a:ln>
                  <a:noFill/>
                </a:ln>
                <a:solidFill>
                  <a:prstClr val="white">
                    <a:lumMod val="50000"/>
                  </a:prstClr>
                </a:solidFill>
                <a:effectLst/>
                <a:uLnTx/>
                <a:uFillTx/>
                <a:latin typeface="Montserrat" pitchFamily="2" charset="77"/>
                <a:ea typeface="+mn-ea"/>
                <a:cs typeface="+mn-cs"/>
              </a:rPr>
              <a:t>UNA Media Hub su stime UNA</a:t>
            </a:r>
            <a:endParaRPr lang="it-IT" sz="1100" i="1" dirty="0">
              <a:solidFill>
                <a:schemeClr val="bg1">
                  <a:lumMod val="50000"/>
                </a:schemeClr>
              </a:solidFill>
              <a:latin typeface="Montserrat" pitchFamily="2" charset="77"/>
            </a:endParaRPr>
          </a:p>
        </p:txBody>
      </p:sp>
      <p:pic>
        <p:nvPicPr>
          <p:cNvPr id="36" name="Immagine 35">
            <a:extLst>
              <a:ext uri="{FF2B5EF4-FFF2-40B4-BE49-F238E27FC236}">
                <a16:creationId xmlns:a16="http://schemas.microsoft.com/office/drawing/2014/main" id="{6AD8F3BD-639D-97D7-504F-18A7F55F2F64}"/>
              </a:ext>
            </a:extLst>
          </p:cNvPr>
          <p:cNvPicPr>
            <a:picLocks noChangeAspect="1"/>
          </p:cNvPicPr>
          <p:nvPr/>
        </p:nvPicPr>
        <p:blipFill>
          <a:blip r:embed="rId3"/>
          <a:stretch>
            <a:fillRect/>
          </a:stretch>
        </p:blipFill>
        <p:spPr>
          <a:xfrm>
            <a:off x="10187638" y="0"/>
            <a:ext cx="2004362" cy="6858000"/>
          </a:xfrm>
          <a:prstGeom prst="rect">
            <a:avLst/>
          </a:prstGeom>
        </p:spPr>
      </p:pic>
      <p:pic>
        <p:nvPicPr>
          <p:cNvPr id="6" name="Immagine 5">
            <a:extLst>
              <a:ext uri="{FF2B5EF4-FFF2-40B4-BE49-F238E27FC236}">
                <a16:creationId xmlns:a16="http://schemas.microsoft.com/office/drawing/2014/main" id="{96E8E5F0-906B-5303-FBA0-98CB846245D2}"/>
              </a:ext>
            </a:extLst>
          </p:cNvPr>
          <p:cNvPicPr>
            <a:picLocks noChangeAspect="1"/>
          </p:cNvPicPr>
          <p:nvPr/>
        </p:nvPicPr>
        <p:blipFill>
          <a:blip r:embed="rId4"/>
          <a:stretch>
            <a:fillRect/>
          </a:stretch>
        </p:blipFill>
        <p:spPr>
          <a:xfrm>
            <a:off x="10688296" y="469555"/>
            <a:ext cx="1218302" cy="489449"/>
          </a:xfrm>
          <a:prstGeom prst="rect">
            <a:avLst/>
          </a:prstGeom>
        </p:spPr>
      </p:pic>
      <p:sp>
        <p:nvSpPr>
          <p:cNvPr id="7" name="CasellaDiTesto 6">
            <a:extLst>
              <a:ext uri="{FF2B5EF4-FFF2-40B4-BE49-F238E27FC236}">
                <a16:creationId xmlns:a16="http://schemas.microsoft.com/office/drawing/2014/main" id="{847FC371-6CFD-3F4C-9497-71B79698729D}"/>
              </a:ext>
            </a:extLst>
          </p:cNvPr>
          <p:cNvSpPr txBox="1"/>
          <p:nvPr/>
        </p:nvSpPr>
        <p:spPr>
          <a:xfrm>
            <a:off x="465874" y="469556"/>
            <a:ext cx="955481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3200" b="1" dirty="0">
                <a:solidFill>
                  <a:prstClr val="black"/>
                </a:solidFill>
                <a:latin typeface="Montserrat" pitchFamily="2" charset="77"/>
              </a:rPr>
              <a:t>Focus Advanced TV: Key </a:t>
            </a:r>
            <a:r>
              <a:rPr lang="it-IT" sz="3200" b="1" dirty="0" err="1">
                <a:solidFill>
                  <a:prstClr val="black"/>
                </a:solidFill>
                <a:latin typeface="Montserrat" pitchFamily="2" charset="77"/>
              </a:rPr>
              <a:t>Fact</a:t>
            </a:r>
            <a:endParaRPr lang="it-IT" sz="3200" b="1" dirty="0">
              <a:solidFill>
                <a:prstClr val="black"/>
              </a:solidFill>
              <a:latin typeface="Montserrat" pitchFamily="2" charset="77"/>
            </a:endParaRPr>
          </a:p>
        </p:txBody>
      </p:sp>
      <p:sp>
        <p:nvSpPr>
          <p:cNvPr id="2" name="TextBox 1">
            <a:extLst>
              <a:ext uri="{FF2B5EF4-FFF2-40B4-BE49-F238E27FC236}">
                <a16:creationId xmlns:a16="http://schemas.microsoft.com/office/drawing/2014/main" id="{5AA16829-E613-C832-9D8A-5CCE616A6CA1}"/>
              </a:ext>
            </a:extLst>
          </p:cNvPr>
          <p:cNvSpPr txBox="1"/>
          <p:nvPr/>
        </p:nvSpPr>
        <p:spPr>
          <a:xfrm>
            <a:off x="3725215" y="1837994"/>
            <a:ext cx="4226229" cy="830997"/>
          </a:xfrm>
          <a:prstGeom prst="rect">
            <a:avLst/>
          </a:prstGeom>
          <a:solidFill>
            <a:schemeClr val="bg1"/>
          </a:solidFill>
        </p:spPr>
        <p:txBody>
          <a:bodyPr wrap="square" rtlCol="0">
            <a:spAutoFit/>
          </a:bodyPr>
          <a:lstStyle/>
          <a:p>
            <a:pPr algn="ctr"/>
            <a:r>
              <a:rPr lang="it-IT" dirty="0">
                <a:latin typeface="Montserrat Medium" panose="00000600000000000000" pitchFamily="2" charset="0"/>
              </a:rPr>
              <a:t>ADVANCED TV</a:t>
            </a:r>
            <a:r>
              <a:rPr lang="it-IT" b="1" dirty="0">
                <a:latin typeface="Montserrat Medium" panose="00000600000000000000" pitchFamily="2" charset="0"/>
              </a:rPr>
              <a:t>: </a:t>
            </a:r>
            <a:r>
              <a:rPr lang="it-IT" sz="2800" b="1" dirty="0">
                <a:latin typeface="Montserrat Black" panose="00000A00000000000000" pitchFamily="2" charset="0"/>
              </a:rPr>
              <a:t>521</a:t>
            </a:r>
            <a:r>
              <a:rPr lang="it-IT" b="1" dirty="0">
                <a:latin typeface="Montserrat Medium" panose="00000600000000000000" pitchFamily="2" charset="0"/>
              </a:rPr>
              <a:t> </a:t>
            </a:r>
            <a:r>
              <a:rPr lang="it-IT" dirty="0">
                <a:latin typeface="Montserrat Medium" panose="00000600000000000000" pitchFamily="2" charset="0"/>
              </a:rPr>
              <a:t>mio</a:t>
            </a:r>
          </a:p>
          <a:p>
            <a:pPr algn="ctr"/>
            <a:r>
              <a:rPr lang="it-IT" sz="1600" dirty="0">
                <a:latin typeface="Montserrat Medium" panose="00000600000000000000" pitchFamily="2" charset="0"/>
              </a:rPr>
              <a:t>(</a:t>
            </a:r>
            <a:r>
              <a:rPr lang="it-IT" sz="2000" b="1" dirty="0">
                <a:latin typeface="Montserrat Black" panose="00000A00000000000000" pitchFamily="2" charset="0"/>
              </a:rPr>
              <a:t>+115 </a:t>
            </a:r>
            <a:r>
              <a:rPr lang="it-IT" sz="1600" dirty="0">
                <a:latin typeface="Montserrat Medium" panose="00000600000000000000" pitchFamily="2" charset="0"/>
              </a:rPr>
              <a:t>mio vs 2023)</a:t>
            </a:r>
          </a:p>
        </p:txBody>
      </p:sp>
      <p:pic>
        <p:nvPicPr>
          <p:cNvPr id="9" name="Picture 8">
            <a:extLst>
              <a:ext uri="{FF2B5EF4-FFF2-40B4-BE49-F238E27FC236}">
                <a16:creationId xmlns:a16="http://schemas.microsoft.com/office/drawing/2014/main" id="{F814F520-0B08-755C-60BB-E753860B121A}"/>
              </a:ext>
            </a:extLst>
          </p:cNvPr>
          <p:cNvPicPr>
            <a:picLocks noChangeAspect="1"/>
          </p:cNvPicPr>
          <p:nvPr/>
        </p:nvPicPr>
        <p:blipFill>
          <a:blip r:embed="rId5">
            <a:clrChange>
              <a:clrFrom>
                <a:srgbClr val="F7F7F7"/>
              </a:clrFrom>
              <a:clrTo>
                <a:srgbClr val="F7F7F7">
                  <a:alpha val="0"/>
                </a:srgbClr>
              </a:clrTo>
            </a:clrChange>
          </a:blip>
          <a:stretch>
            <a:fillRect/>
          </a:stretch>
        </p:blipFill>
        <p:spPr>
          <a:xfrm>
            <a:off x="3233647" y="1921544"/>
            <a:ext cx="886592" cy="637144"/>
          </a:xfrm>
          <a:prstGeom prst="rect">
            <a:avLst/>
          </a:prstGeom>
        </p:spPr>
      </p:pic>
      <p:sp>
        <p:nvSpPr>
          <p:cNvPr id="19" name="Rectangle 18">
            <a:extLst>
              <a:ext uri="{FF2B5EF4-FFF2-40B4-BE49-F238E27FC236}">
                <a16:creationId xmlns:a16="http://schemas.microsoft.com/office/drawing/2014/main" id="{43EBF3C9-B3CC-911D-5BE2-9D503165D411}"/>
              </a:ext>
            </a:extLst>
          </p:cNvPr>
          <p:cNvSpPr/>
          <p:nvPr/>
        </p:nvSpPr>
        <p:spPr>
          <a:xfrm>
            <a:off x="1309952" y="3707781"/>
            <a:ext cx="2365238" cy="18727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3" name="Straight Connector 22">
            <a:extLst>
              <a:ext uri="{FF2B5EF4-FFF2-40B4-BE49-F238E27FC236}">
                <a16:creationId xmlns:a16="http://schemas.microsoft.com/office/drawing/2014/main" id="{E1885B46-75FD-1FA1-75BF-86EF3CFE7DB9}"/>
              </a:ext>
            </a:extLst>
          </p:cNvPr>
          <p:cNvCxnSpPr/>
          <p:nvPr/>
        </p:nvCxnSpPr>
        <p:spPr>
          <a:xfrm>
            <a:off x="1309952" y="5580543"/>
            <a:ext cx="2365238"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CasellaDiTesto 32">
            <a:extLst>
              <a:ext uri="{FF2B5EF4-FFF2-40B4-BE49-F238E27FC236}">
                <a16:creationId xmlns:a16="http://schemas.microsoft.com/office/drawing/2014/main" id="{A1BB2825-CD06-C264-F803-AE1D5767B0DD}"/>
              </a:ext>
            </a:extLst>
          </p:cNvPr>
          <p:cNvSpPr txBox="1"/>
          <p:nvPr/>
        </p:nvSpPr>
        <p:spPr>
          <a:xfrm>
            <a:off x="1325407" y="4510196"/>
            <a:ext cx="239980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1" i="0" u="none" strike="noStrike" kern="1200" cap="none" spc="0" normalizeH="0" baseline="0" noProof="0" dirty="0">
                <a:ln>
                  <a:noFill/>
                </a:ln>
                <a:uLnTx/>
                <a:uFillTx/>
                <a:latin typeface="Montserrat Medium" panose="00000600000000000000" pitchFamily="2" charset="0"/>
              </a:rPr>
              <a:t>+28,4</a:t>
            </a:r>
            <a:r>
              <a:rPr kumimoji="0" lang="it-IT" sz="4000" b="1" i="0" u="none" strike="noStrike" kern="1200" cap="none" spc="0" normalizeH="0" baseline="0" noProof="0" dirty="0">
                <a:ln>
                  <a:noFill/>
                </a:ln>
                <a:uLnTx/>
                <a:uFillTx/>
                <a:latin typeface="Montserrat Medium" panose="00000600000000000000" pitchFamily="2" charset="0"/>
              </a:rPr>
              <a:t> </a:t>
            </a:r>
            <a:r>
              <a:rPr kumimoji="0" lang="it-IT" sz="2400" b="1" i="0" u="none" strike="noStrike" kern="1200" cap="none" spc="0" normalizeH="0" baseline="0" noProof="0" dirty="0">
                <a:ln>
                  <a:noFill/>
                </a:ln>
                <a:uLnTx/>
                <a:uFillTx/>
                <a:latin typeface="Montserrat Medium" panose="00000600000000000000" pitchFamily="2" charset="0"/>
              </a:rPr>
              <a:t>%</a:t>
            </a:r>
            <a:endParaRPr kumimoji="0" lang="it-IT" sz="4000" b="1" i="0" u="none" strike="noStrike" kern="1200" cap="none" spc="0" normalizeH="0" baseline="0" noProof="0" dirty="0">
              <a:ln>
                <a:noFill/>
              </a:ln>
              <a:uLnTx/>
              <a:uFillTx/>
              <a:latin typeface="Montserrat Medium" panose="00000600000000000000" pitchFamily="2" charset="0"/>
            </a:endParaRPr>
          </a:p>
        </p:txBody>
      </p:sp>
      <p:sp>
        <p:nvSpPr>
          <p:cNvPr id="27" name="Flowchart: Connector 26">
            <a:extLst>
              <a:ext uri="{FF2B5EF4-FFF2-40B4-BE49-F238E27FC236}">
                <a16:creationId xmlns:a16="http://schemas.microsoft.com/office/drawing/2014/main" id="{B1EC58BF-DCCB-2857-1B33-E56CD6020F20}"/>
              </a:ext>
            </a:extLst>
          </p:cNvPr>
          <p:cNvSpPr/>
          <p:nvPr/>
        </p:nvSpPr>
        <p:spPr>
          <a:xfrm>
            <a:off x="2057572" y="3047682"/>
            <a:ext cx="935478" cy="935478"/>
          </a:xfrm>
          <a:prstGeom prst="flowChartConnector">
            <a:avLst/>
          </a:prstGeom>
          <a:solidFill>
            <a:schemeClr val="accent2"/>
          </a:solidFill>
          <a:ln>
            <a:solidFill>
              <a:schemeClr val="accent4">
                <a:lumMod val="20000"/>
                <a:lumOff val="80000"/>
              </a:schemeClr>
            </a:solid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0" name="Picture 29">
            <a:extLst>
              <a:ext uri="{FF2B5EF4-FFF2-40B4-BE49-F238E27FC236}">
                <a16:creationId xmlns:a16="http://schemas.microsoft.com/office/drawing/2014/main" id="{2269DF8C-BACA-6D7A-7C33-1B178BC73D69}"/>
              </a:ext>
            </a:extLst>
          </p:cNvPr>
          <p:cNvPicPr>
            <a:picLocks noChangeAspect="1"/>
          </p:cNvPicPr>
          <p:nvPr/>
        </p:nvPicPr>
        <p:blipFill>
          <a:blip r:embed="rId6">
            <a:clrChange>
              <a:clrFrom>
                <a:srgbClr val="D3D3D3"/>
              </a:clrFrom>
              <a:clrTo>
                <a:srgbClr val="D3D3D3">
                  <a:alpha val="0"/>
                </a:srgbClr>
              </a:clrTo>
            </a:clrChange>
          </a:blip>
          <a:stretch>
            <a:fillRect/>
          </a:stretch>
        </p:blipFill>
        <p:spPr>
          <a:xfrm>
            <a:off x="2206275" y="3214828"/>
            <a:ext cx="572591" cy="568169"/>
          </a:xfrm>
          <a:prstGeom prst="rect">
            <a:avLst/>
          </a:prstGeom>
        </p:spPr>
      </p:pic>
      <p:sp>
        <p:nvSpPr>
          <p:cNvPr id="31" name="CasellaDiTesto 32">
            <a:extLst>
              <a:ext uri="{FF2B5EF4-FFF2-40B4-BE49-F238E27FC236}">
                <a16:creationId xmlns:a16="http://schemas.microsoft.com/office/drawing/2014/main" id="{9BBA9E57-3392-27EF-2D44-C0FEFC44AA9E}"/>
              </a:ext>
            </a:extLst>
          </p:cNvPr>
          <p:cNvSpPr txBox="1"/>
          <p:nvPr/>
        </p:nvSpPr>
        <p:spPr>
          <a:xfrm>
            <a:off x="1783443" y="4031065"/>
            <a:ext cx="1677692" cy="30777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1400" i="0" u="none" strike="noStrike" kern="1200" cap="none" spc="0" normalizeH="0" baseline="0" noProof="0" dirty="0">
                <a:ln>
                  <a:noFill/>
                </a:ln>
                <a:uLnTx/>
                <a:uFillTx/>
                <a:latin typeface="Montserrat Medium" panose="00000600000000000000" pitchFamily="2" charset="0"/>
              </a:rPr>
              <a:t>Crescita vs 2023</a:t>
            </a:r>
            <a:endParaRPr kumimoji="0" lang="it-IT" sz="2400" i="0" u="none" strike="noStrike" kern="1200" cap="none" spc="0" normalizeH="0" baseline="0" noProof="0" dirty="0">
              <a:ln>
                <a:noFill/>
              </a:ln>
              <a:uLnTx/>
              <a:uFillTx/>
              <a:latin typeface="Montserrat Medium" panose="00000600000000000000" pitchFamily="2" charset="0"/>
            </a:endParaRPr>
          </a:p>
        </p:txBody>
      </p:sp>
      <p:sp>
        <p:nvSpPr>
          <p:cNvPr id="32" name="Rectangle 31">
            <a:extLst>
              <a:ext uri="{FF2B5EF4-FFF2-40B4-BE49-F238E27FC236}">
                <a16:creationId xmlns:a16="http://schemas.microsoft.com/office/drawing/2014/main" id="{7516CC4A-7FD0-9FE5-FC73-07A4B9E9486E}"/>
              </a:ext>
            </a:extLst>
          </p:cNvPr>
          <p:cNvSpPr/>
          <p:nvPr/>
        </p:nvSpPr>
        <p:spPr>
          <a:xfrm>
            <a:off x="4472835" y="3707781"/>
            <a:ext cx="2365238" cy="18727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3" name="Straight Connector 32">
            <a:extLst>
              <a:ext uri="{FF2B5EF4-FFF2-40B4-BE49-F238E27FC236}">
                <a16:creationId xmlns:a16="http://schemas.microsoft.com/office/drawing/2014/main" id="{5FE048A6-7A77-091B-5680-7A3E9629ECFC}"/>
              </a:ext>
            </a:extLst>
          </p:cNvPr>
          <p:cNvCxnSpPr/>
          <p:nvPr/>
        </p:nvCxnSpPr>
        <p:spPr>
          <a:xfrm>
            <a:off x="4472835" y="5580543"/>
            <a:ext cx="2365238"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34" name="CasellaDiTesto 32">
            <a:extLst>
              <a:ext uri="{FF2B5EF4-FFF2-40B4-BE49-F238E27FC236}">
                <a16:creationId xmlns:a16="http://schemas.microsoft.com/office/drawing/2014/main" id="{1A0E07C0-B0CE-93AB-013A-3C736719BA80}"/>
              </a:ext>
            </a:extLst>
          </p:cNvPr>
          <p:cNvSpPr txBox="1"/>
          <p:nvPr/>
        </p:nvSpPr>
        <p:spPr>
          <a:xfrm>
            <a:off x="4488290" y="4510196"/>
            <a:ext cx="239980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1" i="0" u="none" strike="noStrike" kern="1200" cap="none" spc="0" normalizeH="0" baseline="0" noProof="0" dirty="0">
                <a:ln>
                  <a:noFill/>
                </a:ln>
                <a:uLnTx/>
                <a:uFillTx/>
                <a:latin typeface="Montserrat Medium" panose="00000600000000000000" pitchFamily="2" charset="0"/>
              </a:rPr>
              <a:t>13,0</a:t>
            </a:r>
            <a:r>
              <a:rPr kumimoji="0" lang="it-IT" sz="4000" b="1" i="0" u="none" strike="noStrike" kern="1200" cap="none" spc="0" normalizeH="0" baseline="0" noProof="0" dirty="0">
                <a:ln>
                  <a:noFill/>
                </a:ln>
                <a:uLnTx/>
                <a:uFillTx/>
                <a:latin typeface="Montserrat Medium" panose="00000600000000000000" pitchFamily="2" charset="0"/>
              </a:rPr>
              <a:t> </a:t>
            </a:r>
            <a:r>
              <a:rPr kumimoji="0" lang="it-IT" sz="2400" b="1" i="0" u="none" strike="noStrike" kern="1200" cap="none" spc="0" normalizeH="0" baseline="0" noProof="0" dirty="0">
                <a:ln>
                  <a:noFill/>
                </a:ln>
                <a:uLnTx/>
                <a:uFillTx/>
                <a:latin typeface="Montserrat Medium" panose="00000600000000000000" pitchFamily="2" charset="0"/>
              </a:rPr>
              <a:t>%</a:t>
            </a:r>
            <a:endParaRPr kumimoji="0" lang="it-IT" sz="4000" b="1" i="0" u="none" strike="noStrike" kern="1200" cap="none" spc="0" normalizeH="0" baseline="0" noProof="0" dirty="0">
              <a:ln>
                <a:noFill/>
              </a:ln>
              <a:uLnTx/>
              <a:uFillTx/>
              <a:latin typeface="Montserrat Medium" panose="00000600000000000000" pitchFamily="2" charset="0"/>
            </a:endParaRPr>
          </a:p>
        </p:txBody>
      </p:sp>
      <p:sp>
        <p:nvSpPr>
          <p:cNvPr id="40" name="Flowchart: Connector 39">
            <a:extLst>
              <a:ext uri="{FF2B5EF4-FFF2-40B4-BE49-F238E27FC236}">
                <a16:creationId xmlns:a16="http://schemas.microsoft.com/office/drawing/2014/main" id="{A9CC18FD-399B-462C-E9B5-45B242E8FDA1}"/>
              </a:ext>
            </a:extLst>
          </p:cNvPr>
          <p:cNvSpPr/>
          <p:nvPr/>
        </p:nvSpPr>
        <p:spPr>
          <a:xfrm>
            <a:off x="5220455" y="3047682"/>
            <a:ext cx="935478" cy="935478"/>
          </a:xfrm>
          <a:prstGeom prst="flowChartConnector">
            <a:avLst/>
          </a:prstGeom>
          <a:solidFill>
            <a:schemeClr val="accent2"/>
          </a:solidFill>
          <a:ln>
            <a:solidFill>
              <a:schemeClr val="accent4">
                <a:lumMod val="20000"/>
                <a:lumOff val="80000"/>
              </a:schemeClr>
            </a:solid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CasellaDiTesto 32">
            <a:extLst>
              <a:ext uri="{FF2B5EF4-FFF2-40B4-BE49-F238E27FC236}">
                <a16:creationId xmlns:a16="http://schemas.microsoft.com/office/drawing/2014/main" id="{8C638827-49EF-9B97-A286-3149D253153B}"/>
              </a:ext>
            </a:extLst>
          </p:cNvPr>
          <p:cNvSpPr txBox="1"/>
          <p:nvPr/>
        </p:nvSpPr>
        <p:spPr>
          <a:xfrm>
            <a:off x="4959298" y="4031065"/>
            <a:ext cx="150165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i="0" u="none" strike="noStrike" kern="1200" cap="none" spc="0" normalizeH="0" baseline="0" noProof="0" dirty="0">
                <a:ln>
                  <a:noFill/>
                </a:ln>
                <a:uLnTx/>
                <a:uFillTx/>
                <a:latin typeface="Montserrat Medium" panose="00000600000000000000" pitchFamily="2" charset="0"/>
              </a:rPr>
              <a:t>Quota su TV</a:t>
            </a:r>
            <a:endParaRPr kumimoji="0" lang="it-IT" sz="2400" i="0" u="none" strike="noStrike" kern="1200" cap="none" spc="0" normalizeH="0" baseline="0" noProof="0" dirty="0">
              <a:ln>
                <a:noFill/>
              </a:ln>
              <a:uLnTx/>
              <a:uFillTx/>
              <a:latin typeface="Montserrat Medium" panose="00000600000000000000" pitchFamily="2" charset="0"/>
            </a:endParaRPr>
          </a:p>
        </p:txBody>
      </p:sp>
      <p:sp>
        <p:nvSpPr>
          <p:cNvPr id="48" name="Rectangle 47">
            <a:extLst>
              <a:ext uri="{FF2B5EF4-FFF2-40B4-BE49-F238E27FC236}">
                <a16:creationId xmlns:a16="http://schemas.microsoft.com/office/drawing/2014/main" id="{6CC0E515-E672-A945-3504-0D62E9413CC2}"/>
              </a:ext>
            </a:extLst>
          </p:cNvPr>
          <p:cNvSpPr/>
          <p:nvPr/>
        </p:nvSpPr>
        <p:spPr>
          <a:xfrm>
            <a:off x="7605430" y="3707781"/>
            <a:ext cx="2365238" cy="18727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9" name="Straight Connector 48">
            <a:extLst>
              <a:ext uri="{FF2B5EF4-FFF2-40B4-BE49-F238E27FC236}">
                <a16:creationId xmlns:a16="http://schemas.microsoft.com/office/drawing/2014/main" id="{869AACC8-E584-F8B1-ACCE-74BABC93D0DC}"/>
              </a:ext>
            </a:extLst>
          </p:cNvPr>
          <p:cNvCxnSpPr/>
          <p:nvPr/>
        </p:nvCxnSpPr>
        <p:spPr>
          <a:xfrm>
            <a:off x="7605430" y="5580543"/>
            <a:ext cx="2365238"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CasellaDiTesto 32">
            <a:extLst>
              <a:ext uri="{FF2B5EF4-FFF2-40B4-BE49-F238E27FC236}">
                <a16:creationId xmlns:a16="http://schemas.microsoft.com/office/drawing/2014/main" id="{BF1FA43F-6A0A-7F11-E81F-4B3646FC5295}"/>
              </a:ext>
            </a:extLst>
          </p:cNvPr>
          <p:cNvSpPr txBox="1"/>
          <p:nvPr/>
        </p:nvSpPr>
        <p:spPr>
          <a:xfrm>
            <a:off x="7620885" y="4510196"/>
            <a:ext cx="239980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1" i="0" u="none" strike="noStrike" kern="1200" cap="none" spc="0" normalizeH="0" baseline="0" noProof="0" dirty="0">
                <a:ln>
                  <a:noFill/>
                </a:ln>
                <a:uLnTx/>
                <a:uFillTx/>
                <a:latin typeface="Montserrat Medium" panose="00000600000000000000" pitchFamily="2" charset="0"/>
              </a:rPr>
              <a:t>9,3</a:t>
            </a:r>
            <a:r>
              <a:rPr kumimoji="0" lang="it-IT" sz="2400" b="1" i="0" u="none" strike="noStrike" kern="1200" cap="none" spc="0" normalizeH="0" baseline="0" noProof="0" dirty="0">
                <a:ln>
                  <a:noFill/>
                </a:ln>
                <a:uLnTx/>
                <a:uFillTx/>
                <a:latin typeface="Montserrat Medium" panose="00000600000000000000" pitchFamily="2" charset="0"/>
              </a:rPr>
              <a:t>%</a:t>
            </a:r>
            <a:endParaRPr kumimoji="0" lang="it-IT" sz="4000" b="1" i="0" u="none" strike="noStrike" kern="1200" cap="none" spc="0" normalizeH="0" baseline="0" noProof="0" dirty="0">
              <a:ln>
                <a:noFill/>
              </a:ln>
              <a:uLnTx/>
              <a:uFillTx/>
              <a:latin typeface="Montserrat Medium" panose="00000600000000000000" pitchFamily="2" charset="0"/>
            </a:endParaRPr>
          </a:p>
        </p:txBody>
      </p:sp>
      <p:sp>
        <p:nvSpPr>
          <p:cNvPr id="51" name="Flowchart: Connector 50">
            <a:extLst>
              <a:ext uri="{FF2B5EF4-FFF2-40B4-BE49-F238E27FC236}">
                <a16:creationId xmlns:a16="http://schemas.microsoft.com/office/drawing/2014/main" id="{D05B1B35-3EF7-824B-F8EB-6F4AAF7B1235}"/>
              </a:ext>
            </a:extLst>
          </p:cNvPr>
          <p:cNvSpPr/>
          <p:nvPr/>
        </p:nvSpPr>
        <p:spPr>
          <a:xfrm>
            <a:off x="8353050" y="3047682"/>
            <a:ext cx="935478" cy="935478"/>
          </a:xfrm>
          <a:prstGeom prst="flowChartConnector">
            <a:avLst/>
          </a:prstGeom>
          <a:solidFill>
            <a:schemeClr val="accent2"/>
          </a:solidFill>
          <a:ln>
            <a:solidFill>
              <a:schemeClr val="accent4">
                <a:lumMod val="20000"/>
                <a:lumOff val="80000"/>
              </a:schemeClr>
            </a:solid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CasellaDiTesto 32">
            <a:extLst>
              <a:ext uri="{FF2B5EF4-FFF2-40B4-BE49-F238E27FC236}">
                <a16:creationId xmlns:a16="http://schemas.microsoft.com/office/drawing/2014/main" id="{A1B904CA-DB29-7B1B-C95A-B1CBF15E529C}"/>
              </a:ext>
            </a:extLst>
          </p:cNvPr>
          <p:cNvSpPr txBox="1"/>
          <p:nvPr/>
        </p:nvSpPr>
        <p:spPr>
          <a:xfrm>
            <a:off x="7999793" y="4031065"/>
            <a:ext cx="167769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i="0" u="none" strike="noStrike" kern="1200" cap="none" spc="0" normalizeH="0" baseline="0" noProof="0" dirty="0">
                <a:ln>
                  <a:noFill/>
                </a:ln>
                <a:uLnTx/>
                <a:uFillTx/>
                <a:latin typeface="Montserrat Medium" panose="00000600000000000000" pitchFamily="2" charset="0"/>
              </a:rPr>
              <a:t>Quota su Video (TV+VOL)</a:t>
            </a:r>
            <a:endParaRPr kumimoji="0" lang="it-IT" sz="2400" i="0" u="none" strike="noStrike" kern="1200" cap="none" spc="0" normalizeH="0" baseline="0" noProof="0" dirty="0">
              <a:ln>
                <a:noFill/>
              </a:ln>
              <a:uLnTx/>
              <a:uFillTx/>
              <a:latin typeface="Montserrat Medium" panose="00000600000000000000" pitchFamily="2" charset="0"/>
            </a:endParaRPr>
          </a:p>
        </p:txBody>
      </p:sp>
      <p:pic>
        <p:nvPicPr>
          <p:cNvPr id="56" name="Picture 55">
            <a:extLst>
              <a:ext uri="{FF2B5EF4-FFF2-40B4-BE49-F238E27FC236}">
                <a16:creationId xmlns:a16="http://schemas.microsoft.com/office/drawing/2014/main" id="{3660A5B7-D1D4-61C6-496F-A5560200C1AB}"/>
              </a:ext>
            </a:extLst>
          </p:cNvPr>
          <p:cNvPicPr>
            <a:picLocks noChangeAspect="1"/>
          </p:cNvPicPr>
          <p:nvPr/>
        </p:nvPicPr>
        <p:blipFill>
          <a:blip r:embed="rId7">
            <a:clrChange>
              <a:clrFrom>
                <a:srgbClr val="D3D3D3"/>
              </a:clrFrom>
              <a:clrTo>
                <a:srgbClr val="D3D3D3">
                  <a:alpha val="0"/>
                </a:srgbClr>
              </a:clrTo>
            </a:clrChange>
          </a:blip>
          <a:stretch>
            <a:fillRect/>
          </a:stretch>
        </p:blipFill>
        <p:spPr>
          <a:xfrm>
            <a:off x="5387525" y="3170166"/>
            <a:ext cx="601338" cy="625882"/>
          </a:xfrm>
          <a:prstGeom prst="rect">
            <a:avLst/>
          </a:prstGeom>
        </p:spPr>
      </p:pic>
      <p:pic>
        <p:nvPicPr>
          <p:cNvPr id="59" name="Picture 58">
            <a:extLst>
              <a:ext uri="{FF2B5EF4-FFF2-40B4-BE49-F238E27FC236}">
                <a16:creationId xmlns:a16="http://schemas.microsoft.com/office/drawing/2014/main" id="{08ACB76C-D2C9-E10C-C2E0-007D5BCBDA1B}"/>
              </a:ext>
            </a:extLst>
          </p:cNvPr>
          <p:cNvPicPr>
            <a:picLocks noChangeAspect="1"/>
          </p:cNvPicPr>
          <p:nvPr/>
        </p:nvPicPr>
        <p:blipFill>
          <a:blip r:embed="rId8">
            <a:clrChange>
              <a:clrFrom>
                <a:srgbClr val="D3D3D3"/>
              </a:clrFrom>
              <a:clrTo>
                <a:srgbClr val="D3D3D3">
                  <a:alpha val="0"/>
                </a:srgbClr>
              </a:clrTo>
            </a:clrChange>
          </a:blip>
          <a:stretch>
            <a:fillRect/>
          </a:stretch>
        </p:blipFill>
        <p:spPr>
          <a:xfrm>
            <a:off x="8512321" y="3211154"/>
            <a:ext cx="656034" cy="633412"/>
          </a:xfrm>
          <a:prstGeom prst="rect">
            <a:avLst/>
          </a:prstGeom>
        </p:spPr>
      </p:pic>
      <p:sp>
        <p:nvSpPr>
          <p:cNvPr id="3" name="CasellaDiTesto 32">
            <a:extLst>
              <a:ext uri="{FF2B5EF4-FFF2-40B4-BE49-F238E27FC236}">
                <a16:creationId xmlns:a16="http://schemas.microsoft.com/office/drawing/2014/main" id="{FB3AE32A-59A5-7455-60B8-BE0714794C05}"/>
              </a:ext>
            </a:extLst>
          </p:cNvPr>
          <p:cNvSpPr txBox="1"/>
          <p:nvPr/>
        </p:nvSpPr>
        <p:spPr>
          <a:xfrm>
            <a:off x="4765330" y="5183379"/>
            <a:ext cx="177604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i="0" u="none" strike="noStrike" kern="1200" cap="none" spc="0" normalizeH="0" baseline="0" noProof="0" dirty="0">
                <a:ln>
                  <a:noFill/>
                </a:ln>
                <a:uLnTx/>
                <a:uFillTx/>
                <a:latin typeface="Montserrat Medium" panose="00000600000000000000" pitchFamily="2" charset="0"/>
              </a:rPr>
              <a:t>(+2,2 p.p. vs 2023)</a:t>
            </a:r>
            <a:endParaRPr kumimoji="0" lang="it-IT" sz="2000" i="0" u="none" strike="noStrike" kern="1200" cap="none" spc="0" normalizeH="0" baseline="0" noProof="0" dirty="0">
              <a:ln>
                <a:noFill/>
              </a:ln>
              <a:uLnTx/>
              <a:uFillTx/>
              <a:latin typeface="Montserrat Medium" panose="00000600000000000000" pitchFamily="2" charset="0"/>
            </a:endParaRPr>
          </a:p>
        </p:txBody>
      </p:sp>
      <p:sp>
        <p:nvSpPr>
          <p:cNvPr id="4" name="CasellaDiTesto 32">
            <a:extLst>
              <a:ext uri="{FF2B5EF4-FFF2-40B4-BE49-F238E27FC236}">
                <a16:creationId xmlns:a16="http://schemas.microsoft.com/office/drawing/2014/main" id="{76B4CBCA-1483-A3FE-4E6E-71A9BB8DAD65}"/>
              </a:ext>
            </a:extLst>
          </p:cNvPr>
          <p:cNvSpPr txBox="1"/>
          <p:nvPr/>
        </p:nvSpPr>
        <p:spPr>
          <a:xfrm>
            <a:off x="7893965" y="5183379"/>
            <a:ext cx="177604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i="0" u="none" strike="noStrike" kern="1200" cap="none" spc="0" normalizeH="0" baseline="0" noProof="0" dirty="0">
                <a:ln>
                  <a:noFill/>
                </a:ln>
                <a:uLnTx/>
                <a:uFillTx/>
                <a:latin typeface="Montserrat Medium" panose="00000600000000000000" pitchFamily="2" charset="0"/>
              </a:rPr>
              <a:t>(+1,5 p.p. vs 2023)</a:t>
            </a:r>
            <a:endParaRPr kumimoji="0" lang="it-IT" sz="2000" i="0" u="none" strike="noStrike" kern="1200" cap="none" spc="0" normalizeH="0" baseline="0" noProof="0" dirty="0">
              <a:ln>
                <a:noFill/>
              </a:ln>
              <a:uLnTx/>
              <a:uFillTx/>
              <a:latin typeface="Montserrat Medium" panose="00000600000000000000" pitchFamily="2" charset="0"/>
            </a:endParaRPr>
          </a:p>
        </p:txBody>
      </p:sp>
    </p:spTree>
    <p:extLst>
      <p:ext uri="{BB962C8B-B14F-4D97-AF65-F5344CB8AC3E}">
        <p14:creationId xmlns:p14="http://schemas.microsoft.com/office/powerpoint/2010/main" val="733619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B272D8-3B2C-3355-43F5-9C1E5EEACB09}"/>
              </a:ext>
            </a:extLst>
          </p:cNvPr>
          <p:cNvSpPr/>
          <p:nvPr/>
        </p:nvSpPr>
        <p:spPr>
          <a:xfrm>
            <a:off x="0" y="1"/>
            <a:ext cx="11644243" cy="6858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6" name="Immagine 35">
            <a:extLst>
              <a:ext uri="{FF2B5EF4-FFF2-40B4-BE49-F238E27FC236}">
                <a16:creationId xmlns:a16="http://schemas.microsoft.com/office/drawing/2014/main" id="{B52A1601-8235-A241-B811-CF63BDC213D9}"/>
              </a:ext>
            </a:extLst>
          </p:cNvPr>
          <p:cNvPicPr>
            <a:picLocks noChangeAspect="1"/>
          </p:cNvPicPr>
          <p:nvPr/>
        </p:nvPicPr>
        <p:blipFill>
          <a:blip r:embed="rId2"/>
          <a:stretch>
            <a:fillRect/>
          </a:stretch>
        </p:blipFill>
        <p:spPr>
          <a:xfrm>
            <a:off x="10187638" y="0"/>
            <a:ext cx="2004362" cy="6858000"/>
          </a:xfrm>
          <a:prstGeom prst="rect">
            <a:avLst/>
          </a:prstGeom>
        </p:spPr>
      </p:pic>
      <p:pic>
        <p:nvPicPr>
          <p:cNvPr id="6" name="Immagine 5">
            <a:extLst>
              <a:ext uri="{FF2B5EF4-FFF2-40B4-BE49-F238E27FC236}">
                <a16:creationId xmlns:a16="http://schemas.microsoft.com/office/drawing/2014/main" id="{E5C0BE42-3401-E84A-B019-D42B378F7E85}"/>
              </a:ext>
            </a:extLst>
          </p:cNvPr>
          <p:cNvPicPr>
            <a:picLocks noChangeAspect="1"/>
          </p:cNvPicPr>
          <p:nvPr/>
        </p:nvPicPr>
        <p:blipFill>
          <a:blip r:embed="rId3"/>
          <a:stretch>
            <a:fillRect/>
          </a:stretch>
        </p:blipFill>
        <p:spPr>
          <a:xfrm>
            <a:off x="10688296" y="469555"/>
            <a:ext cx="1218302" cy="489449"/>
          </a:xfrm>
          <a:prstGeom prst="rect">
            <a:avLst/>
          </a:prstGeom>
        </p:spPr>
      </p:pic>
      <p:sp>
        <p:nvSpPr>
          <p:cNvPr id="8" name="CasellaDiTesto 6">
            <a:extLst>
              <a:ext uri="{FF2B5EF4-FFF2-40B4-BE49-F238E27FC236}">
                <a16:creationId xmlns:a16="http://schemas.microsoft.com/office/drawing/2014/main" id="{79C1ACE8-9525-A496-5454-C9FDE97C27BA}"/>
              </a:ext>
            </a:extLst>
          </p:cNvPr>
          <p:cNvSpPr txBox="1"/>
          <p:nvPr/>
        </p:nvSpPr>
        <p:spPr>
          <a:xfrm>
            <a:off x="2259338" y="3069973"/>
            <a:ext cx="7763726" cy="584775"/>
          </a:xfrm>
          <a:prstGeom prst="rect">
            <a:avLst/>
          </a:prstGeom>
          <a:noFill/>
        </p:spPr>
        <p:txBody>
          <a:bodyPr wrap="square" rtlCol="0">
            <a:spAutoFit/>
          </a:bodyPr>
          <a:lstStyle/>
          <a:p>
            <a:pPr algn="ctr"/>
            <a:r>
              <a:rPr lang="it-IT" sz="3200" b="1" dirty="0">
                <a:latin typeface="Montserrat" pitchFamily="2" charset="77"/>
              </a:rPr>
              <a:t>Il Mercato oltre il Media Classico</a:t>
            </a:r>
          </a:p>
        </p:txBody>
      </p:sp>
    </p:spTree>
    <p:extLst>
      <p:ext uri="{BB962C8B-B14F-4D97-AF65-F5344CB8AC3E}">
        <p14:creationId xmlns:p14="http://schemas.microsoft.com/office/powerpoint/2010/main" val="549813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C44B4FE-7386-F344-BD6D-469922755D66}"/>
              </a:ext>
            </a:extLst>
          </p:cNvPr>
          <p:cNvSpPr txBox="1"/>
          <p:nvPr/>
        </p:nvSpPr>
        <p:spPr>
          <a:xfrm>
            <a:off x="465874" y="432612"/>
            <a:ext cx="970119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prstClr val="black"/>
                </a:solidFill>
                <a:effectLst/>
                <a:uLnTx/>
                <a:uFillTx/>
                <a:latin typeface="Montserrat" pitchFamily="2" charset="77"/>
                <a:ea typeface="+mn-ea"/>
                <a:cs typeface="+mn-cs"/>
              </a:rPr>
              <a:t>Trend </a:t>
            </a:r>
            <a:r>
              <a:rPr kumimoji="0" lang="it-IT" sz="2800" b="1" i="0" u="none" strike="noStrike" kern="1200" cap="none" spc="0" normalizeH="0" baseline="0" noProof="0" dirty="0" err="1">
                <a:ln>
                  <a:noFill/>
                </a:ln>
                <a:solidFill>
                  <a:prstClr val="black"/>
                </a:solidFill>
                <a:effectLst/>
                <a:uLnTx/>
                <a:uFillTx/>
                <a:latin typeface="Montserrat" pitchFamily="2" charset="77"/>
                <a:ea typeface="+mn-ea"/>
                <a:cs typeface="+mn-cs"/>
              </a:rPr>
              <a:t>Experiential</a:t>
            </a:r>
            <a:r>
              <a:rPr kumimoji="0" lang="it-IT" sz="2800" b="1" i="0" u="none" strike="noStrike" kern="1200" cap="none" spc="0" normalizeH="0" baseline="0" noProof="0" dirty="0">
                <a:ln>
                  <a:noFill/>
                </a:ln>
                <a:solidFill>
                  <a:prstClr val="black"/>
                </a:solidFill>
                <a:effectLst/>
                <a:uLnTx/>
                <a:uFillTx/>
                <a:latin typeface="Montserrat" pitchFamily="2" charset="77"/>
                <a:ea typeface="+mn-ea"/>
                <a:cs typeface="+mn-cs"/>
              </a:rPr>
              <a:t> Market</a:t>
            </a:r>
            <a:endParaRPr kumimoji="0" lang="it-IT" sz="2800" b="1" i="1" u="none" strike="noStrike" kern="1200" cap="none" spc="0" normalizeH="0" baseline="0" noProof="0" dirty="0">
              <a:ln>
                <a:noFill/>
              </a:ln>
              <a:solidFill>
                <a:prstClr val="black"/>
              </a:solidFill>
              <a:effectLst/>
              <a:uLnTx/>
              <a:uFillTx/>
              <a:latin typeface="Montserrat"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prstClr val="black"/>
              </a:solidFill>
              <a:effectLst/>
              <a:uLnTx/>
              <a:uFillTx/>
              <a:latin typeface="Montserrat" pitchFamily="2" charset="77"/>
              <a:ea typeface="+mn-ea"/>
              <a:cs typeface="+mn-cs"/>
            </a:endParaRPr>
          </a:p>
        </p:txBody>
      </p:sp>
      <p:sp>
        <p:nvSpPr>
          <p:cNvPr id="8" name="CasellaDiTesto 7">
            <a:extLst>
              <a:ext uri="{FF2B5EF4-FFF2-40B4-BE49-F238E27FC236}">
                <a16:creationId xmlns:a16="http://schemas.microsoft.com/office/drawing/2014/main" id="{32596B55-E4C0-EC44-92A6-4966116980E4}"/>
              </a:ext>
            </a:extLst>
          </p:cNvPr>
          <p:cNvSpPr txBox="1"/>
          <p:nvPr/>
        </p:nvSpPr>
        <p:spPr>
          <a:xfrm>
            <a:off x="465874" y="6234555"/>
            <a:ext cx="315663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white">
                    <a:lumMod val="50000"/>
                  </a:prstClr>
                </a:solidFill>
                <a:effectLst/>
                <a:uLnTx/>
                <a:uFillTx/>
                <a:latin typeface="Montserrat" pitchFamily="2" charset="77"/>
                <a:ea typeface="+mn-ea"/>
                <a:cs typeface="+mn-cs"/>
              </a:rPr>
              <a:t>Fonte: UNA Media Hub su stime UNA</a:t>
            </a:r>
            <a:endParaRPr kumimoji="0" lang="it-IT" sz="1100" b="0" i="1" u="none" strike="noStrike" kern="1200" cap="none" spc="0" normalizeH="0" baseline="0" noProof="0" dirty="0">
              <a:ln>
                <a:noFill/>
              </a:ln>
              <a:solidFill>
                <a:prstClr val="white">
                  <a:lumMod val="50000"/>
                </a:prstClr>
              </a:solidFill>
              <a:effectLst/>
              <a:uLnTx/>
              <a:uFillTx/>
              <a:latin typeface="Montserrat" pitchFamily="2" charset="77"/>
              <a:ea typeface="+mn-ea"/>
              <a:cs typeface="+mn-cs"/>
            </a:endParaRPr>
          </a:p>
        </p:txBody>
      </p:sp>
      <p:pic>
        <p:nvPicPr>
          <p:cNvPr id="36" name="Immagine 35">
            <a:extLst>
              <a:ext uri="{FF2B5EF4-FFF2-40B4-BE49-F238E27FC236}">
                <a16:creationId xmlns:a16="http://schemas.microsoft.com/office/drawing/2014/main" id="{B52A1601-8235-A241-B811-CF63BDC213D9}"/>
              </a:ext>
            </a:extLst>
          </p:cNvPr>
          <p:cNvPicPr>
            <a:picLocks noChangeAspect="1"/>
          </p:cNvPicPr>
          <p:nvPr/>
        </p:nvPicPr>
        <p:blipFill>
          <a:blip r:embed="rId3"/>
          <a:stretch>
            <a:fillRect/>
          </a:stretch>
        </p:blipFill>
        <p:spPr>
          <a:xfrm>
            <a:off x="10402539" y="0"/>
            <a:ext cx="1759607" cy="6858000"/>
          </a:xfrm>
          <a:prstGeom prst="rect">
            <a:avLst/>
          </a:prstGeom>
        </p:spPr>
      </p:pic>
      <p:graphicFrame>
        <p:nvGraphicFramePr>
          <p:cNvPr id="13" name="Chart 12">
            <a:extLst>
              <a:ext uri="{FF2B5EF4-FFF2-40B4-BE49-F238E27FC236}">
                <a16:creationId xmlns:a16="http://schemas.microsoft.com/office/drawing/2014/main" id="{6968C90C-B101-D57D-2A36-D60DA419AB8B}"/>
              </a:ext>
            </a:extLst>
          </p:cNvPr>
          <p:cNvGraphicFramePr/>
          <p:nvPr>
            <p:extLst>
              <p:ext uri="{D42A27DB-BD31-4B8C-83A1-F6EECF244321}">
                <p14:modId xmlns:p14="http://schemas.microsoft.com/office/powerpoint/2010/main" val="942599247"/>
              </p:ext>
            </p:extLst>
          </p:nvPr>
        </p:nvGraphicFramePr>
        <p:xfrm>
          <a:off x="794107" y="2323428"/>
          <a:ext cx="9490697" cy="371495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CA8E5B14-22D3-76FF-D2E5-2996B284004A}"/>
              </a:ext>
            </a:extLst>
          </p:cNvPr>
          <p:cNvSpPr txBox="1"/>
          <p:nvPr/>
        </p:nvSpPr>
        <p:spPr>
          <a:xfrm>
            <a:off x="676372" y="3298195"/>
            <a:ext cx="905566" cy="2616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1100" u="none" strike="noStrike" kern="1200" cap="none" spc="0" normalizeH="0" baseline="0" dirty="0">
                <a:ln>
                  <a:noFill/>
                </a:ln>
                <a:effectLst/>
                <a:uLnTx/>
                <a:uFillTx/>
                <a:latin typeface="Montserrat SemiBold" panose="00000700000000000000" pitchFamily="2" charset="0"/>
              </a:rPr>
              <a:t>Miliardi €</a:t>
            </a:r>
          </a:p>
        </p:txBody>
      </p:sp>
      <p:sp>
        <p:nvSpPr>
          <p:cNvPr id="15" name="TextBox 14">
            <a:extLst>
              <a:ext uri="{FF2B5EF4-FFF2-40B4-BE49-F238E27FC236}">
                <a16:creationId xmlns:a16="http://schemas.microsoft.com/office/drawing/2014/main" id="{518A73F4-3CDC-2B00-5E0E-9EB44BE58F31}"/>
              </a:ext>
            </a:extLst>
          </p:cNvPr>
          <p:cNvSpPr txBox="1"/>
          <p:nvPr/>
        </p:nvSpPr>
        <p:spPr>
          <a:xfrm>
            <a:off x="8206166" y="1451895"/>
            <a:ext cx="158581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schemeClr val="accent4"/>
                </a:solidFill>
                <a:uLnTx/>
                <a:uFillTx/>
                <a:latin typeface="Montserrat Black" panose="00000A00000000000000" pitchFamily="2" charset="0"/>
                <a:cs typeface="Poppins ExtraBold" panose="00000900000000000000" pitchFamily="2" charset="0"/>
              </a:rPr>
              <a:t>+45%</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dirty="0">
                <a:solidFill>
                  <a:schemeClr val="accent4"/>
                </a:solidFill>
                <a:latin typeface="Montserrat ExtraBold" panose="00000900000000000000" pitchFamily="2" charset="0"/>
                <a:cs typeface="Poppins ExtraBold" panose="00000900000000000000" pitchFamily="2" charset="0"/>
              </a:rPr>
              <a:t>i</a:t>
            </a:r>
            <a:r>
              <a:rPr kumimoji="0" lang="it-IT" sz="1200" b="0" i="0" u="none" strike="noStrike" kern="1200" cap="none" spc="0" normalizeH="0" baseline="0" noProof="0" dirty="0">
                <a:ln>
                  <a:noFill/>
                </a:ln>
                <a:solidFill>
                  <a:schemeClr val="accent4"/>
                </a:solidFill>
                <a:effectLst/>
                <a:uLnTx/>
                <a:uFillTx/>
                <a:latin typeface="Montserrat ExtraBold" panose="00000900000000000000" pitchFamily="2" charset="0"/>
                <a:cs typeface="Poppins ExtraBold" panose="00000900000000000000" pitchFamily="2" charset="0"/>
              </a:rPr>
              <a:t>n 4 anni</a:t>
            </a:r>
          </a:p>
        </p:txBody>
      </p:sp>
      <p:cxnSp>
        <p:nvCxnSpPr>
          <p:cNvPr id="16" name="Straight Arrow Connector 15">
            <a:extLst>
              <a:ext uri="{FF2B5EF4-FFF2-40B4-BE49-F238E27FC236}">
                <a16:creationId xmlns:a16="http://schemas.microsoft.com/office/drawing/2014/main" id="{AD7D4463-0250-31BC-A703-0C8450BA0ECF}"/>
              </a:ext>
            </a:extLst>
          </p:cNvPr>
          <p:cNvCxnSpPr>
            <a:cxnSpLocks/>
          </p:cNvCxnSpPr>
          <p:nvPr/>
        </p:nvCxnSpPr>
        <p:spPr>
          <a:xfrm flipV="1">
            <a:off x="2087418" y="2043494"/>
            <a:ext cx="6456218" cy="1081396"/>
          </a:xfrm>
          <a:prstGeom prst="straightConnector1">
            <a:avLst/>
          </a:prstGeom>
          <a:ln>
            <a:solidFill>
              <a:schemeClr val="tx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587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Manual Operation 42">
            <a:extLst>
              <a:ext uri="{FF2B5EF4-FFF2-40B4-BE49-F238E27FC236}">
                <a16:creationId xmlns:a16="http://schemas.microsoft.com/office/drawing/2014/main" id="{DCB98506-E203-E3F4-2B94-80718D5B7205}"/>
              </a:ext>
            </a:extLst>
          </p:cNvPr>
          <p:cNvSpPr/>
          <p:nvPr/>
        </p:nvSpPr>
        <p:spPr>
          <a:xfrm rot="5400000">
            <a:off x="4243897" y="-692428"/>
            <a:ext cx="5711033" cy="92534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3663 w 10000"/>
              <a:gd name="connsiteY3" fmla="*/ 9989 h 10000"/>
              <a:gd name="connsiteX4" fmla="*/ 0 w 10000"/>
              <a:gd name="connsiteY4" fmla="*/ 0 h 10000"/>
              <a:gd name="connsiteX0" fmla="*/ 0 w 10000"/>
              <a:gd name="connsiteY0" fmla="*/ 0 h 10034"/>
              <a:gd name="connsiteX1" fmla="*/ 10000 w 10000"/>
              <a:gd name="connsiteY1" fmla="*/ 0 h 10034"/>
              <a:gd name="connsiteX2" fmla="*/ 7535 w 10000"/>
              <a:gd name="connsiteY2" fmla="*/ 10034 h 10034"/>
              <a:gd name="connsiteX3" fmla="*/ 3663 w 10000"/>
              <a:gd name="connsiteY3" fmla="*/ 9989 h 10034"/>
              <a:gd name="connsiteX4" fmla="*/ 0 w 10000"/>
              <a:gd name="connsiteY4" fmla="*/ 0 h 10034"/>
              <a:gd name="connsiteX0" fmla="*/ 0 w 10000"/>
              <a:gd name="connsiteY0" fmla="*/ 0 h 9989"/>
              <a:gd name="connsiteX1" fmla="*/ 10000 w 10000"/>
              <a:gd name="connsiteY1" fmla="*/ 0 h 9989"/>
              <a:gd name="connsiteX2" fmla="*/ 7446 w 10000"/>
              <a:gd name="connsiteY2" fmla="*/ 9988 h 9989"/>
              <a:gd name="connsiteX3" fmla="*/ 3663 w 10000"/>
              <a:gd name="connsiteY3" fmla="*/ 9989 h 9989"/>
              <a:gd name="connsiteX4" fmla="*/ 0 w 10000"/>
              <a:gd name="connsiteY4" fmla="*/ 0 h 9989"/>
              <a:gd name="connsiteX0" fmla="*/ 0 w 10000"/>
              <a:gd name="connsiteY0" fmla="*/ 0 h 11220"/>
              <a:gd name="connsiteX1" fmla="*/ 10000 w 10000"/>
              <a:gd name="connsiteY1" fmla="*/ 0 h 11220"/>
              <a:gd name="connsiteX2" fmla="*/ 7446 w 10000"/>
              <a:gd name="connsiteY2" fmla="*/ 9999 h 11220"/>
              <a:gd name="connsiteX3" fmla="*/ 2805 w 10000"/>
              <a:gd name="connsiteY3" fmla="*/ 11220 h 11220"/>
              <a:gd name="connsiteX4" fmla="*/ 0 w 10000"/>
              <a:gd name="connsiteY4" fmla="*/ 0 h 11220"/>
              <a:gd name="connsiteX0" fmla="*/ 0 w 10000"/>
              <a:gd name="connsiteY0" fmla="*/ 0 h 11610"/>
              <a:gd name="connsiteX1" fmla="*/ 10000 w 10000"/>
              <a:gd name="connsiteY1" fmla="*/ 0 h 11610"/>
              <a:gd name="connsiteX2" fmla="*/ 8251 w 10000"/>
              <a:gd name="connsiteY2" fmla="*/ 11610 h 11610"/>
              <a:gd name="connsiteX3" fmla="*/ 2805 w 10000"/>
              <a:gd name="connsiteY3" fmla="*/ 11220 h 11610"/>
              <a:gd name="connsiteX4" fmla="*/ 0 w 10000"/>
              <a:gd name="connsiteY4" fmla="*/ 0 h 11610"/>
              <a:gd name="connsiteX0" fmla="*/ 0 w 8998"/>
              <a:gd name="connsiteY0" fmla="*/ 1404 h 11610"/>
              <a:gd name="connsiteX1" fmla="*/ 8998 w 8998"/>
              <a:gd name="connsiteY1" fmla="*/ 0 h 11610"/>
              <a:gd name="connsiteX2" fmla="*/ 7249 w 8998"/>
              <a:gd name="connsiteY2" fmla="*/ 11610 h 11610"/>
              <a:gd name="connsiteX3" fmla="*/ 1803 w 8998"/>
              <a:gd name="connsiteY3" fmla="*/ 11220 h 11610"/>
              <a:gd name="connsiteX4" fmla="*/ 0 w 8998"/>
              <a:gd name="connsiteY4" fmla="*/ 1404 h 11610"/>
              <a:gd name="connsiteX0" fmla="*/ 0 w 9106"/>
              <a:gd name="connsiteY0" fmla="*/ 941 h 9732"/>
              <a:gd name="connsiteX1" fmla="*/ 9106 w 9106"/>
              <a:gd name="connsiteY1" fmla="*/ 0 h 9732"/>
              <a:gd name="connsiteX2" fmla="*/ 8056 w 9106"/>
              <a:gd name="connsiteY2" fmla="*/ 9732 h 9732"/>
              <a:gd name="connsiteX3" fmla="*/ 2004 w 9106"/>
              <a:gd name="connsiteY3" fmla="*/ 9396 h 9732"/>
              <a:gd name="connsiteX4" fmla="*/ 0 w 9106"/>
              <a:gd name="connsiteY4" fmla="*/ 941 h 9732"/>
              <a:gd name="connsiteX0" fmla="*/ 0 w 10175"/>
              <a:gd name="connsiteY0" fmla="*/ 794 h 10000"/>
              <a:gd name="connsiteX1" fmla="*/ 10175 w 10175"/>
              <a:gd name="connsiteY1" fmla="*/ 0 h 10000"/>
              <a:gd name="connsiteX2" fmla="*/ 9022 w 10175"/>
              <a:gd name="connsiteY2" fmla="*/ 10000 h 10000"/>
              <a:gd name="connsiteX3" fmla="*/ 2376 w 10175"/>
              <a:gd name="connsiteY3" fmla="*/ 9655 h 10000"/>
              <a:gd name="connsiteX4" fmla="*/ 0 w 10175"/>
              <a:gd name="connsiteY4" fmla="*/ 794 h 10000"/>
              <a:gd name="connsiteX0" fmla="*/ 0 w 10066"/>
              <a:gd name="connsiteY0" fmla="*/ 998 h 10204"/>
              <a:gd name="connsiteX1" fmla="*/ 10066 w 10066"/>
              <a:gd name="connsiteY1" fmla="*/ 0 h 10204"/>
              <a:gd name="connsiteX2" fmla="*/ 9022 w 10066"/>
              <a:gd name="connsiteY2" fmla="*/ 10204 h 10204"/>
              <a:gd name="connsiteX3" fmla="*/ 2376 w 10066"/>
              <a:gd name="connsiteY3" fmla="*/ 9859 h 10204"/>
              <a:gd name="connsiteX4" fmla="*/ 0 w 10066"/>
              <a:gd name="connsiteY4" fmla="*/ 998 h 10204"/>
              <a:gd name="connsiteX0" fmla="*/ 0 w 10066"/>
              <a:gd name="connsiteY0" fmla="*/ 998 h 10790"/>
              <a:gd name="connsiteX1" fmla="*/ 10066 w 10066"/>
              <a:gd name="connsiteY1" fmla="*/ 0 h 10790"/>
              <a:gd name="connsiteX2" fmla="*/ 9022 w 10066"/>
              <a:gd name="connsiteY2" fmla="*/ 10204 h 10790"/>
              <a:gd name="connsiteX3" fmla="*/ 3353 w 10066"/>
              <a:gd name="connsiteY3" fmla="*/ 10790 h 10790"/>
              <a:gd name="connsiteX4" fmla="*/ 0 w 10066"/>
              <a:gd name="connsiteY4" fmla="*/ 998 h 10790"/>
              <a:gd name="connsiteX0" fmla="*/ 0 w 10066"/>
              <a:gd name="connsiteY0" fmla="*/ 998 h 10970"/>
              <a:gd name="connsiteX1" fmla="*/ 10066 w 10066"/>
              <a:gd name="connsiteY1" fmla="*/ 0 h 10970"/>
              <a:gd name="connsiteX2" fmla="*/ 6923 w 10066"/>
              <a:gd name="connsiteY2" fmla="*/ 10970 h 10970"/>
              <a:gd name="connsiteX3" fmla="*/ 3353 w 10066"/>
              <a:gd name="connsiteY3" fmla="*/ 10790 h 10970"/>
              <a:gd name="connsiteX4" fmla="*/ 0 w 10066"/>
              <a:gd name="connsiteY4" fmla="*/ 998 h 10970"/>
              <a:gd name="connsiteX0" fmla="*/ 0 w 10066"/>
              <a:gd name="connsiteY0" fmla="*/ 998 h 10970"/>
              <a:gd name="connsiteX1" fmla="*/ 10066 w 10066"/>
              <a:gd name="connsiteY1" fmla="*/ 0 h 10970"/>
              <a:gd name="connsiteX2" fmla="*/ 6985 w 10066"/>
              <a:gd name="connsiteY2" fmla="*/ 10970 h 10970"/>
              <a:gd name="connsiteX3" fmla="*/ 3353 w 10066"/>
              <a:gd name="connsiteY3" fmla="*/ 10790 h 10970"/>
              <a:gd name="connsiteX4" fmla="*/ 0 w 10066"/>
              <a:gd name="connsiteY4" fmla="*/ 998 h 10970"/>
              <a:gd name="connsiteX0" fmla="*/ 0 w 10066"/>
              <a:gd name="connsiteY0" fmla="*/ 998 h 10970"/>
              <a:gd name="connsiteX1" fmla="*/ 10066 w 10066"/>
              <a:gd name="connsiteY1" fmla="*/ 0 h 10970"/>
              <a:gd name="connsiteX2" fmla="*/ 6985 w 10066"/>
              <a:gd name="connsiteY2" fmla="*/ 10970 h 10970"/>
              <a:gd name="connsiteX3" fmla="*/ 3353 w 10066"/>
              <a:gd name="connsiteY3" fmla="*/ 10780 h 10970"/>
              <a:gd name="connsiteX4" fmla="*/ 0 w 10066"/>
              <a:gd name="connsiteY4" fmla="*/ 998 h 10970"/>
              <a:gd name="connsiteX0" fmla="*/ 0 w 10359"/>
              <a:gd name="connsiteY0" fmla="*/ 90 h 10970"/>
              <a:gd name="connsiteX1" fmla="*/ 10359 w 10359"/>
              <a:gd name="connsiteY1" fmla="*/ 0 h 10970"/>
              <a:gd name="connsiteX2" fmla="*/ 7278 w 10359"/>
              <a:gd name="connsiteY2" fmla="*/ 10970 h 10970"/>
              <a:gd name="connsiteX3" fmla="*/ 3646 w 10359"/>
              <a:gd name="connsiteY3" fmla="*/ 10780 h 10970"/>
              <a:gd name="connsiteX4" fmla="*/ 0 w 10359"/>
              <a:gd name="connsiteY4" fmla="*/ 90 h 10970"/>
              <a:gd name="connsiteX0" fmla="*/ 0 w 10322"/>
              <a:gd name="connsiteY0" fmla="*/ 24 h 10904"/>
              <a:gd name="connsiteX1" fmla="*/ 10322 w 10322"/>
              <a:gd name="connsiteY1" fmla="*/ 0 h 10904"/>
              <a:gd name="connsiteX2" fmla="*/ 7278 w 10322"/>
              <a:gd name="connsiteY2" fmla="*/ 10904 h 10904"/>
              <a:gd name="connsiteX3" fmla="*/ 3646 w 10322"/>
              <a:gd name="connsiteY3" fmla="*/ 10714 h 10904"/>
              <a:gd name="connsiteX4" fmla="*/ 0 w 10322"/>
              <a:gd name="connsiteY4" fmla="*/ 24 h 10904"/>
              <a:gd name="connsiteX0" fmla="*/ 0 w 10359"/>
              <a:gd name="connsiteY0" fmla="*/ 57 h 10904"/>
              <a:gd name="connsiteX1" fmla="*/ 10359 w 10359"/>
              <a:gd name="connsiteY1" fmla="*/ 0 h 10904"/>
              <a:gd name="connsiteX2" fmla="*/ 7315 w 10359"/>
              <a:gd name="connsiteY2" fmla="*/ 10904 h 10904"/>
              <a:gd name="connsiteX3" fmla="*/ 3683 w 10359"/>
              <a:gd name="connsiteY3" fmla="*/ 10714 h 10904"/>
              <a:gd name="connsiteX4" fmla="*/ 0 w 10359"/>
              <a:gd name="connsiteY4" fmla="*/ 57 h 10904"/>
              <a:gd name="connsiteX0" fmla="*/ 0 w 10359"/>
              <a:gd name="connsiteY0" fmla="*/ 40 h 10887"/>
              <a:gd name="connsiteX1" fmla="*/ 10359 w 10359"/>
              <a:gd name="connsiteY1" fmla="*/ 0 h 10887"/>
              <a:gd name="connsiteX2" fmla="*/ 7315 w 10359"/>
              <a:gd name="connsiteY2" fmla="*/ 10887 h 10887"/>
              <a:gd name="connsiteX3" fmla="*/ 3683 w 10359"/>
              <a:gd name="connsiteY3" fmla="*/ 10697 h 10887"/>
              <a:gd name="connsiteX4" fmla="*/ 0 w 10359"/>
              <a:gd name="connsiteY4" fmla="*/ 40 h 10887"/>
              <a:gd name="connsiteX0" fmla="*/ 0 w 10432"/>
              <a:gd name="connsiteY0" fmla="*/ 23 h 10887"/>
              <a:gd name="connsiteX1" fmla="*/ 10432 w 10432"/>
              <a:gd name="connsiteY1" fmla="*/ 0 h 10887"/>
              <a:gd name="connsiteX2" fmla="*/ 7388 w 10432"/>
              <a:gd name="connsiteY2" fmla="*/ 10887 h 10887"/>
              <a:gd name="connsiteX3" fmla="*/ 3756 w 10432"/>
              <a:gd name="connsiteY3" fmla="*/ 10697 h 10887"/>
              <a:gd name="connsiteX4" fmla="*/ 0 w 10432"/>
              <a:gd name="connsiteY4" fmla="*/ 23 h 10887"/>
              <a:gd name="connsiteX0" fmla="*/ 0 w 10432"/>
              <a:gd name="connsiteY0" fmla="*/ 23 h 10887"/>
              <a:gd name="connsiteX1" fmla="*/ 10432 w 10432"/>
              <a:gd name="connsiteY1" fmla="*/ 0 h 10887"/>
              <a:gd name="connsiteX2" fmla="*/ 7388 w 10432"/>
              <a:gd name="connsiteY2" fmla="*/ 10887 h 10887"/>
              <a:gd name="connsiteX3" fmla="*/ 2383 w 10432"/>
              <a:gd name="connsiteY3" fmla="*/ 9195 h 10887"/>
              <a:gd name="connsiteX4" fmla="*/ 0 w 10432"/>
              <a:gd name="connsiteY4" fmla="*/ 23 h 10887"/>
              <a:gd name="connsiteX0" fmla="*/ 0 w 10432"/>
              <a:gd name="connsiteY0" fmla="*/ 23 h 9195"/>
              <a:gd name="connsiteX1" fmla="*/ 10432 w 10432"/>
              <a:gd name="connsiteY1" fmla="*/ 0 h 9195"/>
              <a:gd name="connsiteX2" fmla="*/ 8074 w 10432"/>
              <a:gd name="connsiteY2" fmla="*/ 9110 h 9195"/>
              <a:gd name="connsiteX3" fmla="*/ 2383 w 10432"/>
              <a:gd name="connsiteY3" fmla="*/ 9195 h 9195"/>
              <a:gd name="connsiteX4" fmla="*/ 0 w 10432"/>
              <a:gd name="connsiteY4" fmla="*/ 23 h 9195"/>
              <a:gd name="connsiteX0" fmla="*/ 0 w 11462"/>
              <a:gd name="connsiteY0" fmla="*/ 0 h 9975"/>
              <a:gd name="connsiteX1" fmla="*/ 11462 w 11462"/>
              <a:gd name="connsiteY1" fmla="*/ 474 h 9975"/>
              <a:gd name="connsiteX2" fmla="*/ 7740 w 11462"/>
              <a:gd name="connsiteY2" fmla="*/ 9883 h 9975"/>
              <a:gd name="connsiteX3" fmla="*/ 2284 w 11462"/>
              <a:gd name="connsiteY3" fmla="*/ 9975 h 9975"/>
              <a:gd name="connsiteX4" fmla="*/ 0 w 11462"/>
              <a:gd name="connsiteY4" fmla="*/ 0 h 9975"/>
              <a:gd name="connsiteX0" fmla="*/ 0 w 10000"/>
              <a:gd name="connsiteY0" fmla="*/ 0 h 10000"/>
              <a:gd name="connsiteX1" fmla="*/ 10000 w 10000"/>
              <a:gd name="connsiteY1" fmla="*/ 475 h 10000"/>
              <a:gd name="connsiteX2" fmla="*/ 6753 w 10000"/>
              <a:gd name="connsiteY2" fmla="*/ 9908 h 10000"/>
              <a:gd name="connsiteX3" fmla="*/ 1993 w 10000"/>
              <a:gd name="connsiteY3" fmla="*/ 10000 h 10000"/>
              <a:gd name="connsiteX4" fmla="*/ 0 w 10000"/>
              <a:gd name="connsiteY4" fmla="*/ 0 h 10000"/>
              <a:gd name="connsiteX0" fmla="*/ 0 w 11403"/>
              <a:gd name="connsiteY0" fmla="*/ 950 h 9525"/>
              <a:gd name="connsiteX1" fmla="*/ 11403 w 11403"/>
              <a:gd name="connsiteY1" fmla="*/ 0 h 9525"/>
              <a:gd name="connsiteX2" fmla="*/ 8156 w 11403"/>
              <a:gd name="connsiteY2" fmla="*/ 9433 h 9525"/>
              <a:gd name="connsiteX3" fmla="*/ 3396 w 11403"/>
              <a:gd name="connsiteY3" fmla="*/ 9525 h 9525"/>
              <a:gd name="connsiteX4" fmla="*/ 0 w 11403"/>
              <a:gd name="connsiteY4" fmla="*/ 950 h 9525"/>
              <a:gd name="connsiteX0" fmla="*/ 0 w 9963"/>
              <a:gd name="connsiteY0" fmla="*/ 1496 h 10499"/>
              <a:gd name="connsiteX1" fmla="*/ 9963 w 9963"/>
              <a:gd name="connsiteY1" fmla="*/ 0 h 10499"/>
              <a:gd name="connsiteX2" fmla="*/ 7153 w 9963"/>
              <a:gd name="connsiteY2" fmla="*/ 10402 h 10499"/>
              <a:gd name="connsiteX3" fmla="*/ 2978 w 9963"/>
              <a:gd name="connsiteY3" fmla="*/ 10499 h 10499"/>
              <a:gd name="connsiteX4" fmla="*/ 0 w 9963"/>
              <a:gd name="connsiteY4" fmla="*/ 1496 h 10499"/>
              <a:gd name="connsiteX0" fmla="*/ 0 w 10000"/>
              <a:gd name="connsiteY0" fmla="*/ 1425 h 10000"/>
              <a:gd name="connsiteX1" fmla="*/ 10000 w 10000"/>
              <a:gd name="connsiteY1" fmla="*/ 0 h 10000"/>
              <a:gd name="connsiteX2" fmla="*/ 7180 w 10000"/>
              <a:gd name="connsiteY2" fmla="*/ 9908 h 10000"/>
              <a:gd name="connsiteX3" fmla="*/ 2989 w 10000"/>
              <a:gd name="connsiteY3" fmla="*/ 10000 h 10000"/>
              <a:gd name="connsiteX4" fmla="*/ 0 w 10000"/>
              <a:gd name="connsiteY4" fmla="*/ 1425 h 10000"/>
              <a:gd name="connsiteX0" fmla="*/ 0 w 10045"/>
              <a:gd name="connsiteY0" fmla="*/ 1425 h 10000"/>
              <a:gd name="connsiteX1" fmla="*/ 10000 w 10045"/>
              <a:gd name="connsiteY1" fmla="*/ 0 h 10000"/>
              <a:gd name="connsiteX2" fmla="*/ 7180 w 10045"/>
              <a:gd name="connsiteY2" fmla="*/ 9908 h 10000"/>
              <a:gd name="connsiteX3" fmla="*/ 2989 w 10045"/>
              <a:gd name="connsiteY3" fmla="*/ 10000 h 10000"/>
              <a:gd name="connsiteX4" fmla="*/ 0 w 10045"/>
              <a:gd name="connsiteY4" fmla="*/ 1425 h 10000"/>
              <a:gd name="connsiteX0" fmla="*/ 0 w 10045"/>
              <a:gd name="connsiteY0" fmla="*/ 1425 h 10000"/>
              <a:gd name="connsiteX1" fmla="*/ 10000 w 10045"/>
              <a:gd name="connsiteY1" fmla="*/ 0 h 10000"/>
              <a:gd name="connsiteX2" fmla="*/ 7180 w 10045"/>
              <a:gd name="connsiteY2" fmla="*/ 9908 h 10000"/>
              <a:gd name="connsiteX3" fmla="*/ 2989 w 10045"/>
              <a:gd name="connsiteY3" fmla="*/ 10000 h 10000"/>
              <a:gd name="connsiteX4" fmla="*/ 1440 w 10045"/>
              <a:gd name="connsiteY4" fmla="*/ 5535 h 10000"/>
              <a:gd name="connsiteX5" fmla="*/ 0 w 10045"/>
              <a:gd name="connsiteY5" fmla="*/ 1425 h 10000"/>
              <a:gd name="connsiteX0" fmla="*/ 0 w 10045"/>
              <a:gd name="connsiteY0" fmla="*/ 1425 h 10000"/>
              <a:gd name="connsiteX1" fmla="*/ 10000 w 10045"/>
              <a:gd name="connsiteY1" fmla="*/ 0 h 10000"/>
              <a:gd name="connsiteX2" fmla="*/ 7180 w 10045"/>
              <a:gd name="connsiteY2" fmla="*/ 9908 h 10000"/>
              <a:gd name="connsiteX3" fmla="*/ 2989 w 10045"/>
              <a:gd name="connsiteY3" fmla="*/ 10000 h 10000"/>
              <a:gd name="connsiteX4" fmla="*/ 1440 w 10045"/>
              <a:gd name="connsiteY4" fmla="*/ 5535 h 10000"/>
              <a:gd name="connsiteX5" fmla="*/ 0 w 10045"/>
              <a:gd name="connsiteY5" fmla="*/ 1425 h 10000"/>
              <a:gd name="connsiteX0" fmla="*/ 0 w 10045"/>
              <a:gd name="connsiteY0" fmla="*/ 1425 h 10000"/>
              <a:gd name="connsiteX1" fmla="*/ 10000 w 10045"/>
              <a:gd name="connsiteY1" fmla="*/ 0 h 10000"/>
              <a:gd name="connsiteX2" fmla="*/ 7180 w 10045"/>
              <a:gd name="connsiteY2" fmla="*/ 9908 h 10000"/>
              <a:gd name="connsiteX3" fmla="*/ 2989 w 10045"/>
              <a:gd name="connsiteY3" fmla="*/ 10000 h 10000"/>
              <a:gd name="connsiteX4" fmla="*/ 1440 w 10045"/>
              <a:gd name="connsiteY4" fmla="*/ 5535 h 10000"/>
              <a:gd name="connsiteX5" fmla="*/ 0 w 10045"/>
              <a:gd name="connsiteY5" fmla="*/ 1425 h 10000"/>
              <a:gd name="connsiteX0" fmla="*/ 0 w 10045"/>
              <a:gd name="connsiteY0" fmla="*/ 1425 h 10000"/>
              <a:gd name="connsiteX1" fmla="*/ 10000 w 10045"/>
              <a:gd name="connsiteY1" fmla="*/ 0 h 10000"/>
              <a:gd name="connsiteX2" fmla="*/ 7180 w 10045"/>
              <a:gd name="connsiteY2" fmla="*/ 9908 h 10000"/>
              <a:gd name="connsiteX3" fmla="*/ 2989 w 10045"/>
              <a:gd name="connsiteY3" fmla="*/ 10000 h 10000"/>
              <a:gd name="connsiteX4" fmla="*/ 1440 w 10045"/>
              <a:gd name="connsiteY4" fmla="*/ 5535 h 10000"/>
              <a:gd name="connsiteX5" fmla="*/ 0 w 10045"/>
              <a:gd name="connsiteY5" fmla="*/ 1425 h 10000"/>
              <a:gd name="connsiteX0" fmla="*/ 0 w 10045"/>
              <a:gd name="connsiteY0" fmla="*/ 1425 h 10000"/>
              <a:gd name="connsiteX1" fmla="*/ 10000 w 10045"/>
              <a:gd name="connsiteY1" fmla="*/ 0 h 10000"/>
              <a:gd name="connsiteX2" fmla="*/ 7180 w 10045"/>
              <a:gd name="connsiteY2" fmla="*/ 9908 h 10000"/>
              <a:gd name="connsiteX3" fmla="*/ 2989 w 10045"/>
              <a:gd name="connsiteY3" fmla="*/ 10000 h 10000"/>
              <a:gd name="connsiteX4" fmla="*/ 1440 w 10045"/>
              <a:gd name="connsiteY4" fmla="*/ 5535 h 10000"/>
              <a:gd name="connsiteX5" fmla="*/ 0 w 10045"/>
              <a:gd name="connsiteY5" fmla="*/ 1425 h 10000"/>
              <a:gd name="connsiteX0" fmla="*/ 0 w 10045"/>
              <a:gd name="connsiteY0" fmla="*/ 1425 h 10000"/>
              <a:gd name="connsiteX1" fmla="*/ 10000 w 10045"/>
              <a:gd name="connsiteY1" fmla="*/ 0 h 10000"/>
              <a:gd name="connsiteX2" fmla="*/ 7180 w 10045"/>
              <a:gd name="connsiteY2" fmla="*/ 9908 h 10000"/>
              <a:gd name="connsiteX3" fmla="*/ 2989 w 10045"/>
              <a:gd name="connsiteY3" fmla="*/ 10000 h 10000"/>
              <a:gd name="connsiteX4" fmla="*/ 691 w 10045"/>
              <a:gd name="connsiteY4" fmla="*/ 5473 h 10000"/>
              <a:gd name="connsiteX5" fmla="*/ 0 w 10045"/>
              <a:gd name="connsiteY5" fmla="*/ 1425 h 10000"/>
              <a:gd name="connsiteX0" fmla="*/ 0 w 10045"/>
              <a:gd name="connsiteY0" fmla="*/ 1425 h 10000"/>
              <a:gd name="connsiteX1" fmla="*/ 10000 w 10045"/>
              <a:gd name="connsiteY1" fmla="*/ 0 h 10000"/>
              <a:gd name="connsiteX2" fmla="*/ 7180 w 10045"/>
              <a:gd name="connsiteY2" fmla="*/ 9908 h 10000"/>
              <a:gd name="connsiteX3" fmla="*/ 2989 w 10045"/>
              <a:gd name="connsiteY3" fmla="*/ 10000 h 10000"/>
              <a:gd name="connsiteX4" fmla="*/ 691 w 10045"/>
              <a:gd name="connsiteY4" fmla="*/ 5473 h 10000"/>
              <a:gd name="connsiteX5" fmla="*/ 0 w 10045"/>
              <a:gd name="connsiteY5" fmla="*/ 1425 h 10000"/>
              <a:gd name="connsiteX0" fmla="*/ 0 w 10045"/>
              <a:gd name="connsiteY0" fmla="*/ 1425 h 10000"/>
              <a:gd name="connsiteX1" fmla="*/ 10000 w 10045"/>
              <a:gd name="connsiteY1" fmla="*/ 0 h 10000"/>
              <a:gd name="connsiteX2" fmla="*/ 7180 w 10045"/>
              <a:gd name="connsiteY2" fmla="*/ 9908 h 10000"/>
              <a:gd name="connsiteX3" fmla="*/ 2989 w 10045"/>
              <a:gd name="connsiteY3" fmla="*/ 10000 h 10000"/>
              <a:gd name="connsiteX4" fmla="*/ 691 w 10045"/>
              <a:gd name="connsiteY4" fmla="*/ 5473 h 10000"/>
              <a:gd name="connsiteX5" fmla="*/ 0 w 10045"/>
              <a:gd name="connsiteY5" fmla="*/ 1425 h 10000"/>
              <a:gd name="connsiteX0" fmla="*/ 0 w 10045"/>
              <a:gd name="connsiteY0" fmla="*/ 1425 h 10000"/>
              <a:gd name="connsiteX1" fmla="*/ 10000 w 10045"/>
              <a:gd name="connsiteY1" fmla="*/ 0 h 10000"/>
              <a:gd name="connsiteX2" fmla="*/ 7180 w 10045"/>
              <a:gd name="connsiteY2" fmla="*/ 9908 h 10000"/>
              <a:gd name="connsiteX3" fmla="*/ 2989 w 10045"/>
              <a:gd name="connsiteY3" fmla="*/ 10000 h 10000"/>
              <a:gd name="connsiteX4" fmla="*/ 523 w 10045"/>
              <a:gd name="connsiteY4" fmla="*/ 5473 h 10000"/>
              <a:gd name="connsiteX5" fmla="*/ 0 w 10045"/>
              <a:gd name="connsiteY5" fmla="*/ 1425 h 10000"/>
              <a:gd name="connsiteX0" fmla="*/ 0 w 10045"/>
              <a:gd name="connsiteY0" fmla="*/ 1425 h 10000"/>
              <a:gd name="connsiteX1" fmla="*/ 10000 w 10045"/>
              <a:gd name="connsiteY1" fmla="*/ 0 h 10000"/>
              <a:gd name="connsiteX2" fmla="*/ 7180 w 10045"/>
              <a:gd name="connsiteY2" fmla="*/ 9908 h 10000"/>
              <a:gd name="connsiteX3" fmla="*/ 2989 w 10045"/>
              <a:gd name="connsiteY3" fmla="*/ 10000 h 10000"/>
              <a:gd name="connsiteX4" fmla="*/ 523 w 10045"/>
              <a:gd name="connsiteY4" fmla="*/ 5473 h 10000"/>
              <a:gd name="connsiteX5" fmla="*/ 0 w 10045"/>
              <a:gd name="connsiteY5" fmla="*/ 1425 h 10000"/>
              <a:gd name="connsiteX0" fmla="*/ 0 w 10045"/>
              <a:gd name="connsiteY0" fmla="*/ 1425 h 10000"/>
              <a:gd name="connsiteX1" fmla="*/ 10000 w 10045"/>
              <a:gd name="connsiteY1" fmla="*/ 0 h 10000"/>
              <a:gd name="connsiteX2" fmla="*/ 7180 w 10045"/>
              <a:gd name="connsiteY2" fmla="*/ 9908 h 10000"/>
              <a:gd name="connsiteX3" fmla="*/ 2989 w 10045"/>
              <a:gd name="connsiteY3" fmla="*/ 10000 h 10000"/>
              <a:gd name="connsiteX4" fmla="*/ 523 w 10045"/>
              <a:gd name="connsiteY4" fmla="*/ 5473 h 10000"/>
              <a:gd name="connsiteX5" fmla="*/ 0 w 10045"/>
              <a:gd name="connsiteY5" fmla="*/ 1425 h 10000"/>
              <a:gd name="connsiteX0" fmla="*/ 0 w 9858"/>
              <a:gd name="connsiteY0" fmla="*/ 1412 h 10000"/>
              <a:gd name="connsiteX1" fmla="*/ 9813 w 9858"/>
              <a:gd name="connsiteY1" fmla="*/ 0 h 10000"/>
              <a:gd name="connsiteX2" fmla="*/ 6993 w 9858"/>
              <a:gd name="connsiteY2" fmla="*/ 9908 h 10000"/>
              <a:gd name="connsiteX3" fmla="*/ 2802 w 9858"/>
              <a:gd name="connsiteY3" fmla="*/ 10000 h 10000"/>
              <a:gd name="connsiteX4" fmla="*/ 336 w 9858"/>
              <a:gd name="connsiteY4" fmla="*/ 5473 h 10000"/>
              <a:gd name="connsiteX5" fmla="*/ 0 w 9858"/>
              <a:gd name="connsiteY5" fmla="*/ 1412 h 10000"/>
              <a:gd name="connsiteX0" fmla="*/ 0 w 10000"/>
              <a:gd name="connsiteY0" fmla="*/ 1412 h 10000"/>
              <a:gd name="connsiteX1" fmla="*/ 9954 w 10000"/>
              <a:gd name="connsiteY1" fmla="*/ 0 h 10000"/>
              <a:gd name="connsiteX2" fmla="*/ 7094 w 10000"/>
              <a:gd name="connsiteY2" fmla="*/ 9908 h 10000"/>
              <a:gd name="connsiteX3" fmla="*/ 2842 w 10000"/>
              <a:gd name="connsiteY3" fmla="*/ 10000 h 10000"/>
              <a:gd name="connsiteX4" fmla="*/ 341 w 10000"/>
              <a:gd name="connsiteY4" fmla="*/ 5473 h 10000"/>
              <a:gd name="connsiteX5" fmla="*/ 0 w 10000"/>
              <a:gd name="connsiteY5" fmla="*/ 1412 h 10000"/>
              <a:gd name="connsiteX0" fmla="*/ 0 w 9999"/>
              <a:gd name="connsiteY0" fmla="*/ 1412 h 10000"/>
              <a:gd name="connsiteX1" fmla="*/ 9954 w 9999"/>
              <a:gd name="connsiteY1" fmla="*/ 0 h 10000"/>
              <a:gd name="connsiteX2" fmla="*/ 7041 w 9999"/>
              <a:gd name="connsiteY2" fmla="*/ 9781 h 10000"/>
              <a:gd name="connsiteX3" fmla="*/ 2842 w 9999"/>
              <a:gd name="connsiteY3" fmla="*/ 10000 h 10000"/>
              <a:gd name="connsiteX4" fmla="*/ 341 w 9999"/>
              <a:gd name="connsiteY4" fmla="*/ 5473 h 10000"/>
              <a:gd name="connsiteX5" fmla="*/ 0 w 9999"/>
              <a:gd name="connsiteY5" fmla="*/ 1412 h 10000"/>
              <a:gd name="connsiteX0" fmla="*/ 0 w 10000"/>
              <a:gd name="connsiteY0" fmla="*/ 1412 h 9896"/>
              <a:gd name="connsiteX1" fmla="*/ 9955 w 10000"/>
              <a:gd name="connsiteY1" fmla="*/ 0 h 9896"/>
              <a:gd name="connsiteX2" fmla="*/ 7042 w 10000"/>
              <a:gd name="connsiteY2" fmla="*/ 9781 h 9896"/>
              <a:gd name="connsiteX3" fmla="*/ 2754 w 10000"/>
              <a:gd name="connsiteY3" fmla="*/ 9896 h 9896"/>
              <a:gd name="connsiteX4" fmla="*/ 341 w 10000"/>
              <a:gd name="connsiteY4" fmla="*/ 5473 h 9896"/>
              <a:gd name="connsiteX5" fmla="*/ 0 w 10000"/>
              <a:gd name="connsiteY5" fmla="*/ 1412 h 9896"/>
              <a:gd name="connsiteX0" fmla="*/ 0 w 10381"/>
              <a:gd name="connsiteY0" fmla="*/ 1427 h 10000"/>
              <a:gd name="connsiteX1" fmla="*/ 9955 w 10381"/>
              <a:gd name="connsiteY1" fmla="*/ 0 h 10000"/>
              <a:gd name="connsiteX2" fmla="*/ 8409 w 10381"/>
              <a:gd name="connsiteY2" fmla="*/ 7280 h 10000"/>
              <a:gd name="connsiteX3" fmla="*/ 7042 w 10381"/>
              <a:gd name="connsiteY3" fmla="*/ 9884 h 10000"/>
              <a:gd name="connsiteX4" fmla="*/ 2754 w 10381"/>
              <a:gd name="connsiteY4" fmla="*/ 10000 h 10000"/>
              <a:gd name="connsiteX5" fmla="*/ 341 w 10381"/>
              <a:gd name="connsiteY5" fmla="*/ 5531 h 10000"/>
              <a:gd name="connsiteX6" fmla="*/ 0 w 10381"/>
              <a:gd name="connsiteY6" fmla="*/ 1427 h 10000"/>
              <a:gd name="connsiteX0" fmla="*/ 0 w 10449"/>
              <a:gd name="connsiteY0" fmla="*/ 1427 h 10000"/>
              <a:gd name="connsiteX1" fmla="*/ 9955 w 10449"/>
              <a:gd name="connsiteY1" fmla="*/ 0 h 10000"/>
              <a:gd name="connsiteX2" fmla="*/ 8409 w 10449"/>
              <a:gd name="connsiteY2" fmla="*/ 7280 h 10000"/>
              <a:gd name="connsiteX3" fmla="*/ 7042 w 10449"/>
              <a:gd name="connsiteY3" fmla="*/ 9884 h 10000"/>
              <a:gd name="connsiteX4" fmla="*/ 2754 w 10449"/>
              <a:gd name="connsiteY4" fmla="*/ 10000 h 10000"/>
              <a:gd name="connsiteX5" fmla="*/ 341 w 10449"/>
              <a:gd name="connsiteY5" fmla="*/ 5531 h 10000"/>
              <a:gd name="connsiteX6" fmla="*/ 0 w 10449"/>
              <a:gd name="connsiteY6" fmla="*/ 1427 h 10000"/>
              <a:gd name="connsiteX0" fmla="*/ 0 w 10491"/>
              <a:gd name="connsiteY0" fmla="*/ 1427 h 10000"/>
              <a:gd name="connsiteX1" fmla="*/ 9955 w 10491"/>
              <a:gd name="connsiteY1" fmla="*/ 0 h 10000"/>
              <a:gd name="connsiteX2" fmla="*/ 8655 w 10491"/>
              <a:gd name="connsiteY2" fmla="*/ 7292 h 10000"/>
              <a:gd name="connsiteX3" fmla="*/ 7042 w 10491"/>
              <a:gd name="connsiteY3" fmla="*/ 9884 h 10000"/>
              <a:gd name="connsiteX4" fmla="*/ 2754 w 10491"/>
              <a:gd name="connsiteY4" fmla="*/ 10000 h 10000"/>
              <a:gd name="connsiteX5" fmla="*/ 341 w 10491"/>
              <a:gd name="connsiteY5" fmla="*/ 5531 h 10000"/>
              <a:gd name="connsiteX6" fmla="*/ 0 w 10491"/>
              <a:gd name="connsiteY6" fmla="*/ 1427 h 10000"/>
              <a:gd name="connsiteX0" fmla="*/ 0 w 10464"/>
              <a:gd name="connsiteY0" fmla="*/ 1427 h 10000"/>
              <a:gd name="connsiteX1" fmla="*/ 9955 w 10464"/>
              <a:gd name="connsiteY1" fmla="*/ 0 h 10000"/>
              <a:gd name="connsiteX2" fmla="*/ 8655 w 10464"/>
              <a:gd name="connsiteY2" fmla="*/ 7292 h 10000"/>
              <a:gd name="connsiteX3" fmla="*/ 7042 w 10464"/>
              <a:gd name="connsiteY3" fmla="*/ 9884 h 10000"/>
              <a:gd name="connsiteX4" fmla="*/ 2754 w 10464"/>
              <a:gd name="connsiteY4" fmla="*/ 10000 h 10000"/>
              <a:gd name="connsiteX5" fmla="*/ 341 w 10464"/>
              <a:gd name="connsiteY5" fmla="*/ 5531 h 10000"/>
              <a:gd name="connsiteX6" fmla="*/ 0 w 10464"/>
              <a:gd name="connsiteY6" fmla="*/ 1427 h 10000"/>
              <a:gd name="connsiteX0" fmla="*/ 0 w 10498"/>
              <a:gd name="connsiteY0" fmla="*/ 1427 h 10000"/>
              <a:gd name="connsiteX1" fmla="*/ 9955 w 10498"/>
              <a:gd name="connsiteY1" fmla="*/ 0 h 10000"/>
              <a:gd name="connsiteX2" fmla="*/ 8848 w 10498"/>
              <a:gd name="connsiteY2" fmla="*/ 7280 h 10000"/>
              <a:gd name="connsiteX3" fmla="*/ 7042 w 10498"/>
              <a:gd name="connsiteY3" fmla="*/ 9884 h 10000"/>
              <a:gd name="connsiteX4" fmla="*/ 2754 w 10498"/>
              <a:gd name="connsiteY4" fmla="*/ 10000 h 10000"/>
              <a:gd name="connsiteX5" fmla="*/ 341 w 10498"/>
              <a:gd name="connsiteY5" fmla="*/ 5531 h 10000"/>
              <a:gd name="connsiteX6" fmla="*/ 0 w 10498"/>
              <a:gd name="connsiteY6" fmla="*/ 1427 h 10000"/>
              <a:gd name="connsiteX0" fmla="*/ 0 w 10481"/>
              <a:gd name="connsiteY0" fmla="*/ 1427 h 10000"/>
              <a:gd name="connsiteX1" fmla="*/ 9955 w 10481"/>
              <a:gd name="connsiteY1" fmla="*/ 0 h 10000"/>
              <a:gd name="connsiteX2" fmla="*/ 8848 w 10481"/>
              <a:gd name="connsiteY2" fmla="*/ 7280 h 10000"/>
              <a:gd name="connsiteX3" fmla="*/ 7042 w 10481"/>
              <a:gd name="connsiteY3" fmla="*/ 9884 h 10000"/>
              <a:gd name="connsiteX4" fmla="*/ 2754 w 10481"/>
              <a:gd name="connsiteY4" fmla="*/ 10000 h 10000"/>
              <a:gd name="connsiteX5" fmla="*/ 341 w 10481"/>
              <a:gd name="connsiteY5" fmla="*/ 5531 h 10000"/>
              <a:gd name="connsiteX6" fmla="*/ 0 w 10481"/>
              <a:gd name="connsiteY6" fmla="*/ 1427 h 10000"/>
              <a:gd name="connsiteX0" fmla="*/ 0 w 10481"/>
              <a:gd name="connsiteY0" fmla="*/ 1427 h 10000"/>
              <a:gd name="connsiteX1" fmla="*/ 9955 w 10481"/>
              <a:gd name="connsiteY1" fmla="*/ 0 h 10000"/>
              <a:gd name="connsiteX2" fmla="*/ 8848 w 10481"/>
              <a:gd name="connsiteY2" fmla="*/ 7280 h 10000"/>
              <a:gd name="connsiteX3" fmla="*/ 7042 w 10481"/>
              <a:gd name="connsiteY3" fmla="*/ 9884 h 10000"/>
              <a:gd name="connsiteX4" fmla="*/ 2754 w 10481"/>
              <a:gd name="connsiteY4" fmla="*/ 10000 h 10000"/>
              <a:gd name="connsiteX5" fmla="*/ 341 w 10481"/>
              <a:gd name="connsiteY5" fmla="*/ 5531 h 10000"/>
              <a:gd name="connsiteX6" fmla="*/ 0 w 10481"/>
              <a:gd name="connsiteY6" fmla="*/ 1427 h 10000"/>
              <a:gd name="connsiteX0" fmla="*/ 0 w 10481"/>
              <a:gd name="connsiteY0" fmla="*/ 1427 h 10000"/>
              <a:gd name="connsiteX1" fmla="*/ 9955 w 10481"/>
              <a:gd name="connsiteY1" fmla="*/ 0 h 10000"/>
              <a:gd name="connsiteX2" fmla="*/ 8848 w 10481"/>
              <a:gd name="connsiteY2" fmla="*/ 7280 h 10000"/>
              <a:gd name="connsiteX3" fmla="*/ 7042 w 10481"/>
              <a:gd name="connsiteY3" fmla="*/ 9884 h 10000"/>
              <a:gd name="connsiteX4" fmla="*/ 2754 w 10481"/>
              <a:gd name="connsiteY4" fmla="*/ 10000 h 10000"/>
              <a:gd name="connsiteX5" fmla="*/ 341 w 10481"/>
              <a:gd name="connsiteY5" fmla="*/ 5531 h 10000"/>
              <a:gd name="connsiteX6" fmla="*/ 0 w 10481"/>
              <a:gd name="connsiteY6" fmla="*/ 1427 h 10000"/>
              <a:gd name="connsiteX0" fmla="*/ 0 w 10470"/>
              <a:gd name="connsiteY0" fmla="*/ 1427 h 10000"/>
              <a:gd name="connsiteX1" fmla="*/ 9955 w 10470"/>
              <a:gd name="connsiteY1" fmla="*/ 0 h 10000"/>
              <a:gd name="connsiteX2" fmla="*/ 8848 w 10470"/>
              <a:gd name="connsiteY2" fmla="*/ 7280 h 10000"/>
              <a:gd name="connsiteX3" fmla="*/ 7042 w 10470"/>
              <a:gd name="connsiteY3" fmla="*/ 9884 h 10000"/>
              <a:gd name="connsiteX4" fmla="*/ 2754 w 10470"/>
              <a:gd name="connsiteY4" fmla="*/ 10000 h 10000"/>
              <a:gd name="connsiteX5" fmla="*/ 341 w 10470"/>
              <a:gd name="connsiteY5" fmla="*/ 5531 h 10000"/>
              <a:gd name="connsiteX6" fmla="*/ 0 w 10470"/>
              <a:gd name="connsiteY6" fmla="*/ 1427 h 10000"/>
              <a:gd name="connsiteX0" fmla="*/ 0 w 10470"/>
              <a:gd name="connsiteY0" fmla="*/ 1427 h 10000"/>
              <a:gd name="connsiteX1" fmla="*/ 9955 w 10470"/>
              <a:gd name="connsiteY1" fmla="*/ 0 h 10000"/>
              <a:gd name="connsiteX2" fmla="*/ 8848 w 10470"/>
              <a:gd name="connsiteY2" fmla="*/ 7280 h 10000"/>
              <a:gd name="connsiteX3" fmla="*/ 7042 w 10470"/>
              <a:gd name="connsiteY3" fmla="*/ 9884 h 10000"/>
              <a:gd name="connsiteX4" fmla="*/ 2754 w 10470"/>
              <a:gd name="connsiteY4" fmla="*/ 10000 h 10000"/>
              <a:gd name="connsiteX5" fmla="*/ 148 w 10470"/>
              <a:gd name="connsiteY5" fmla="*/ 5554 h 10000"/>
              <a:gd name="connsiteX6" fmla="*/ 0 w 10470"/>
              <a:gd name="connsiteY6" fmla="*/ 1427 h 10000"/>
              <a:gd name="connsiteX0" fmla="*/ 0 w 10470"/>
              <a:gd name="connsiteY0" fmla="*/ 1427 h 10000"/>
              <a:gd name="connsiteX1" fmla="*/ 9955 w 10470"/>
              <a:gd name="connsiteY1" fmla="*/ 0 h 10000"/>
              <a:gd name="connsiteX2" fmla="*/ 8848 w 10470"/>
              <a:gd name="connsiteY2" fmla="*/ 7280 h 10000"/>
              <a:gd name="connsiteX3" fmla="*/ 7042 w 10470"/>
              <a:gd name="connsiteY3" fmla="*/ 9884 h 10000"/>
              <a:gd name="connsiteX4" fmla="*/ 2754 w 10470"/>
              <a:gd name="connsiteY4" fmla="*/ 10000 h 10000"/>
              <a:gd name="connsiteX5" fmla="*/ 148 w 10470"/>
              <a:gd name="connsiteY5" fmla="*/ 5554 h 10000"/>
              <a:gd name="connsiteX6" fmla="*/ 0 w 10470"/>
              <a:gd name="connsiteY6" fmla="*/ 1427 h 10000"/>
              <a:gd name="connsiteX0" fmla="*/ 0 w 10470"/>
              <a:gd name="connsiteY0" fmla="*/ 1427 h 10000"/>
              <a:gd name="connsiteX1" fmla="*/ 9955 w 10470"/>
              <a:gd name="connsiteY1" fmla="*/ 0 h 10000"/>
              <a:gd name="connsiteX2" fmla="*/ 8848 w 10470"/>
              <a:gd name="connsiteY2" fmla="*/ 7280 h 10000"/>
              <a:gd name="connsiteX3" fmla="*/ 7042 w 10470"/>
              <a:gd name="connsiteY3" fmla="*/ 9884 h 10000"/>
              <a:gd name="connsiteX4" fmla="*/ 2754 w 10470"/>
              <a:gd name="connsiteY4" fmla="*/ 10000 h 10000"/>
              <a:gd name="connsiteX5" fmla="*/ 148 w 10470"/>
              <a:gd name="connsiteY5" fmla="*/ 5554 h 10000"/>
              <a:gd name="connsiteX6" fmla="*/ 0 w 10470"/>
              <a:gd name="connsiteY6" fmla="*/ 1427 h 10000"/>
              <a:gd name="connsiteX0" fmla="*/ 0 w 10470"/>
              <a:gd name="connsiteY0" fmla="*/ 1427 h 10000"/>
              <a:gd name="connsiteX1" fmla="*/ 9955 w 10470"/>
              <a:gd name="connsiteY1" fmla="*/ 0 h 10000"/>
              <a:gd name="connsiteX2" fmla="*/ 8848 w 10470"/>
              <a:gd name="connsiteY2" fmla="*/ 7280 h 10000"/>
              <a:gd name="connsiteX3" fmla="*/ 7042 w 10470"/>
              <a:gd name="connsiteY3" fmla="*/ 9884 h 10000"/>
              <a:gd name="connsiteX4" fmla="*/ 2754 w 10470"/>
              <a:gd name="connsiteY4" fmla="*/ 10000 h 10000"/>
              <a:gd name="connsiteX5" fmla="*/ 148 w 10470"/>
              <a:gd name="connsiteY5" fmla="*/ 5554 h 10000"/>
              <a:gd name="connsiteX6" fmla="*/ 0 w 10470"/>
              <a:gd name="connsiteY6" fmla="*/ 1427 h 10000"/>
              <a:gd name="connsiteX0" fmla="*/ 0 w 10470"/>
              <a:gd name="connsiteY0" fmla="*/ 1427 h 10000"/>
              <a:gd name="connsiteX1" fmla="*/ 9955 w 10470"/>
              <a:gd name="connsiteY1" fmla="*/ 0 h 10000"/>
              <a:gd name="connsiteX2" fmla="*/ 8848 w 10470"/>
              <a:gd name="connsiteY2" fmla="*/ 7280 h 10000"/>
              <a:gd name="connsiteX3" fmla="*/ 7042 w 10470"/>
              <a:gd name="connsiteY3" fmla="*/ 9884 h 10000"/>
              <a:gd name="connsiteX4" fmla="*/ 2754 w 10470"/>
              <a:gd name="connsiteY4" fmla="*/ 10000 h 10000"/>
              <a:gd name="connsiteX5" fmla="*/ 148 w 10470"/>
              <a:gd name="connsiteY5" fmla="*/ 5554 h 10000"/>
              <a:gd name="connsiteX6" fmla="*/ 0 w 10470"/>
              <a:gd name="connsiteY6" fmla="*/ 1427 h 10000"/>
              <a:gd name="connsiteX0" fmla="*/ 0 w 10865"/>
              <a:gd name="connsiteY0" fmla="*/ 1448 h 10021"/>
              <a:gd name="connsiteX1" fmla="*/ 10420 w 10865"/>
              <a:gd name="connsiteY1" fmla="*/ 0 h 10021"/>
              <a:gd name="connsiteX2" fmla="*/ 8848 w 10865"/>
              <a:gd name="connsiteY2" fmla="*/ 7301 h 10021"/>
              <a:gd name="connsiteX3" fmla="*/ 7042 w 10865"/>
              <a:gd name="connsiteY3" fmla="*/ 9905 h 10021"/>
              <a:gd name="connsiteX4" fmla="*/ 2754 w 10865"/>
              <a:gd name="connsiteY4" fmla="*/ 10021 h 10021"/>
              <a:gd name="connsiteX5" fmla="*/ 148 w 10865"/>
              <a:gd name="connsiteY5" fmla="*/ 5575 h 10021"/>
              <a:gd name="connsiteX6" fmla="*/ 0 w 10865"/>
              <a:gd name="connsiteY6" fmla="*/ 1448 h 10021"/>
              <a:gd name="connsiteX0" fmla="*/ 0 w 10420"/>
              <a:gd name="connsiteY0" fmla="*/ 1448 h 10021"/>
              <a:gd name="connsiteX1" fmla="*/ 10420 w 10420"/>
              <a:gd name="connsiteY1" fmla="*/ 0 h 10021"/>
              <a:gd name="connsiteX2" fmla="*/ 8848 w 10420"/>
              <a:gd name="connsiteY2" fmla="*/ 7301 h 10021"/>
              <a:gd name="connsiteX3" fmla="*/ 7042 w 10420"/>
              <a:gd name="connsiteY3" fmla="*/ 9905 h 10021"/>
              <a:gd name="connsiteX4" fmla="*/ 2754 w 10420"/>
              <a:gd name="connsiteY4" fmla="*/ 10021 h 10021"/>
              <a:gd name="connsiteX5" fmla="*/ 148 w 10420"/>
              <a:gd name="connsiteY5" fmla="*/ 5575 h 10021"/>
              <a:gd name="connsiteX6" fmla="*/ 0 w 10420"/>
              <a:gd name="connsiteY6" fmla="*/ 1448 h 10021"/>
              <a:gd name="connsiteX0" fmla="*/ 0 w 10420"/>
              <a:gd name="connsiteY0" fmla="*/ 1448 h 10021"/>
              <a:gd name="connsiteX1" fmla="*/ 10420 w 10420"/>
              <a:gd name="connsiteY1" fmla="*/ 0 h 10021"/>
              <a:gd name="connsiteX2" fmla="*/ 9057 w 10420"/>
              <a:gd name="connsiteY2" fmla="*/ 7291 h 10021"/>
              <a:gd name="connsiteX3" fmla="*/ 7042 w 10420"/>
              <a:gd name="connsiteY3" fmla="*/ 9905 h 10021"/>
              <a:gd name="connsiteX4" fmla="*/ 2754 w 10420"/>
              <a:gd name="connsiteY4" fmla="*/ 10021 h 10021"/>
              <a:gd name="connsiteX5" fmla="*/ 148 w 10420"/>
              <a:gd name="connsiteY5" fmla="*/ 5575 h 10021"/>
              <a:gd name="connsiteX6" fmla="*/ 0 w 10420"/>
              <a:gd name="connsiteY6" fmla="*/ 1448 h 10021"/>
              <a:gd name="connsiteX0" fmla="*/ 0 w 10420"/>
              <a:gd name="connsiteY0" fmla="*/ 1448 h 10021"/>
              <a:gd name="connsiteX1" fmla="*/ 10420 w 10420"/>
              <a:gd name="connsiteY1" fmla="*/ 0 h 10021"/>
              <a:gd name="connsiteX2" fmla="*/ 9169 w 10420"/>
              <a:gd name="connsiteY2" fmla="*/ 7291 h 10021"/>
              <a:gd name="connsiteX3" fmla="*/ 7042 w 10420"/>
              <a:gd name="connsiteY3" fmla="*/ 9905 h 10021"/>
              <a:gd name="connsiteX4" fmla="*/ 2754 w 10420"/>
              <a:gd name="connsiteY4" fmla="*/ 10021 h 10021"/>
              <a:gd name="connsiteX5" fmla="*/ 148 w 10420"/>
              <a:gd name="connsiteY5" fmla="*/ 5575 h 10021"/>
              <a:gd name="connsiteX6" fmla="*/ 0 w 10420"/>
              <a:gd name="connsiteY6" fmla="*/ 1448 h 10021"/>
              <a:gd name="connsiteX0" fmla="*/ 0 w 10420"/>
              <a:gd name="connsiteY0" fmla="*/ 1448 h 10021"/>
              <a:gd name="connsiteX1" fmla="*/ 10420 w 10420"/>
              <a:gd name="connsiteY1" fmla="*/ 0 h 10021"/>
              <a:gd name="connsiteX2" fmla="*/ 9281 w 10420"/>
              <a:gd name="connsiteY2" fmla="*/ 7363 h 10021"/>
              <a:gd name="connsiteX3" fmla="*/ 7042 w 10420"/>
              <a:gd name="connsiteY3" fmla="*/ 9905 h 10021"/>
              <a:gd name="connsiteX4" fmla="*/ 2754 w 10420"/>
              <a:gd name="connsiteY4" fmla="*/ 10021 h 10021"/>
              <a:gd name="connsiteX5" fmla="*/ 148 w 10420"/>
              <a:gd name="connsiteY5" fmla="*/ 5575 h 10021"/>
              <a:gd name="connsiteX6" fmla="*/ 0 w 10420"/>
              <a:gd name="connsiteY6" fmla="*/ 1448 h 10021"/>
              <a:gd name="connsiteX0" fmla="*/ 0 w 10420"/>
              <a:gd name="connsiteY0" fmla="*/ 1448 h 9955"/>
              <a:gd name="connsiteX1" fmla="*/ 10420 w 10420"/>
              <a:gd name="connsiteY1" fmla="*/ 0 h 9955"/>
              <a:gd name="connsiteX2" fmla="*/ 9281 w 10420"/>
              <a:gd name="connsiteY2" fmla="*/ 7363 h 9955"/>
              <a:gd name="connsiteX3" fmla="*/ 7042 w 10420"/>
              <a:gd name="connsiteY3" fmla="*/ 9905 h 9955"/>
              <a:gd name="connsiteX4" fmla="*/ 2943 w 10420"/>
              <a:gd name="connsiteY4" fmla="*/ 9955 h 9955"/>
              <a:gd name="connsiteX5" fmla="*/ 148 w 10420"/>
              <a:gd name="connsiteY5" fmla="*/ 5575 h 9955"/>
              <a:gd name="connsiteX6" fmla="*/ 0 w 10420"/>
              <a:gd name="connsiteY6" fmla="*/ 1448 h 9955"/>
              <a:gd name="connsiteX0" fmla="*/ 0 w 10000"/>
              <a:gd name="connsiteY0" fmla="*/ 1455 h 10005"/>
              <a:gd name="connsiteX1" fmla="*/ 10000 w 10000"/>
              <a:gd name="connsiteY1" fmla="*/ 0 h 10005"/>
              <a:gd name="connsiteX2" fmla="*/ 8907 w 10000"/>
              <a:gd name="connsiteY2" fmla="*/ 7396 h 10005"/>
              <a:gd name="connsiteX3" fmla="*/ 6890 w 10000"/>
              <a:gd name="connsiteY3" fmla="*/ 9994 h 10005"/>
              <a:gd name="connsiteX4" fmla="*/ 2824 w 10000"/>
              <a:gd name="connsiteY4" fmla="*/ 10000 h 10005"/>
              <a:gd name="connsiteX5" fmla="*/ 142 w 10000"/>
              <a:gd name="connsiteY5" fmla="*/ 5600 h 10005"/>
              <a:gd name="connsiteX6" fmla="*/ 0 w 10000"/>
              <a:gd name="connsiteY6" fmla="*/ 1455 h 1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5">
                <a:moveTo>
                  <a:pt x="0" y="1455"/>
                </a:moveTo>
                <a:lnTo>
                  <a:pt x="10000" y="0"/>
                </a:lnTo>
                <a:cubicBezTo>
                  <a:pt x="9914" y="1043"/>
                  <a:pt x="9559" y="5624"/>
                  <a:pt x="8907" y="7396"/>
                </a:cubicBezTo>
                <a:cubicBezTo>
                  <a:pt x="8240" y="9004"/>
                  <a:pt x="7795" y="9539"/>
                  <a:pt x="6890" y="9994"/>
                </a:cubicBezTo>
                <a:cubicBezTo>
                  <a:pt x="5519" y="10033"/>
                  <a:pt x="4196" y="9961"/>
                  <a:pt x="2824" y="10000"/>
                </a:cubicBezTo>
                <a:cubicBezTo>
                  <a:pt x="1312" y="8876"/>
                  <a:pt x="360" y="8872"/>
                  <a:pt x="142" y="5600"/>
                </a:cubicBezTo>
                <a:cubicBezTo>
                  <a:pt x="-107" y="1519"/>
                  <a:pt x="121" y="2743"/>
                  <a:pt x="0" y="1455"/>
                </a:cubicBezTo>
                <a:close/>
              </a:path>
            </a:pathLst>
          </a:custGeom>
          <a:solidFill>
            <a:schemeClr val="accent4">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Montserrat Medium" panose="00000600000000000000" pitchFamily="2" charset="0"/>
            </a:endParaRPr>
          </a:p>
        </p:txBody>
      </p:sp>
      <p:sp>
        <p:nvSpPr>
          <p:cNvPr id="7" name="CasellaDiTesto 6">
            <a:extLst>
              <a:ext uri="{FF2B5EF4-FFF2-40B4-BE49-F238E27FC236}">
                <a16:creationId xmlns:a16="http://schemas.microsoft.com/office/drawing/2014/main" id="{6C44B4FE-7386-F344-BD6D-469922755D66}"/>
              </a:ext>
            </a:extLst>
          </p:cNvPr>
          <p:cNvSpPr txBox="1"/>
          <p:nvPr/>
        </p:nvSpPr>
        <p:spPr>
          <a:xfrm>
            <a:off x="465874" y="469556"/>
            <a:ext cx="8590577" cy="954107"/>
          </a:xfrm>
          <a:prstGeom prst="rect">
            <a:avLst/>
          </a:prstGeom>
          <a:noFill/>
        </p:spPr>
        <p:txBody>
          <a:bodyPr wrap="square" rtlCol="0">
            <a:spAutoFit/>
          </a:bodyPr>
          <a:lstStyle/>
          <a:p>
            <a:pPr lvl="0">
              <a:defRPr/>
            </a:pPr>
            <a:r>
              <a:rPr kumimoji="0" lang="it-IT" sz="2800" b="1" i="0" u="none" strike="noStrike" kern="1200" cap="none" spc="0" normalizeH="0" baseline="0" noProof="0" dirty="0" err="1">
                <a:ln>
                  <a:noFill/>
                </a:ln>
                <a:solidFill>
                  <a:prstClr val="black"/>
                </a:solidFill>
                <a:effectLst/>
                <a:uLnTx/>
                <a:uFillTx/>
                <a:latin typeface="Montserrat" pitchFamily="2" charset="77"/>
                <a:ea typeface="+mn-ea"/>
                <a:cs typeface="+mn-cs"/>
              </a:rPr>
              <a:t>Experential</a:t>
            </a:r>
            <a:r>
              <a:rPr kumimoji="0" lang="it-IT" sz="2800" b="1" i="0" u="none" strike="noStrike" kern="1200" cap="none" spc="0" normalizeH="0" baseline="0" noProof="0" dirty="0">
                <a:ln>
                  <a:noFill/>
                </a:ln>
                <a:solidFill>
                  <a:prstClr val="black"/>
                </a:solidFill>
                <a:effectLst/>
                <a:uLnTx/>
                <a:uFillTx/>
                <a:latin typeface="Montserrat" pitchFamily="2" charset="77"/>
                <a:ea typeface="+mn-ea"/>
                <a:cs typeface="+mn-cs"/>
              </a:rPr>
              <a:t> Market: un Mercato con </a:t>
            </a:r>
            <a:r>
              <a:rPr lang="it-IT" sz="2800" b="1" dirty="0">
                <a:solidFill>
                  <a:prstClr val="black"/>
                </a:solidFill>
                <a:latin typeface="Montserrat" pitchFamily="2" charset="77"/>
              </a:rPr>
              <a:t>anime diverse</a:t>
            </a:r>
            <a:endParaRPr kumimoji="0" lang="it-IT" sz="2800" b="1" i="1" u="none" strike="noStrike" kern="1200" cap="none" spc="0" normalizeH="0" baseline="0" noProof="0" dirty="0">
              <a:ln>
                <a:noFill/>
              </a:ln>
              <a:solidFill>
                <a:prstClr val="black"/>
              </a:solidFill>
              <a:effectLst/>
              <a:uLnTx/>
              <a:uFillTx/>
              <a:latin typeface="Montserrat" pitchFamily="2" charset="77"/>
              <a:ea typeface="+mn-ea"/>
              <a:cs typeface="+mn-cs"/>
            </a:endParaRPr>
          </a:p>
        </p:txBody>
      </p:sp>
      <p:sp>
        <p:nvSpPr>
          <p:cNvPr id="8" name="CasellaDiTesto 7">
            <a:extLst>
              <a:ext uri="{FF2B5EF4-FFF2-40B4-BE49-F238E27FC236}">
                <a16:creationId xmlns:a16="http://schemas.microsoft.com/office/drawing/2014/main" id="{32596B55-E4C0-EC44-92A6-4966116980E4}"/>
              </a:ext>
            </a:extLst>
          </p:cNvPr>
          <p:cNvSpPr txBox="1"/>
          <p:nvPr/>
        </p:nvSpPr>
        <p:spPr>
          <a:xfrm>
            <a:off x="465874" y="6234555"/>
            <a:ext cx="4294765" cy="276999"/>
          </a:xfrm>
          <a:prstGeom prst="rect">
            <a:avLst/>
          </a:prstGeom>
          <a:noFill/>
        </p:spPr>
        <p:txBody>
          <a:bodyPr wrap="none" rtlCol="0">
            <a:spAutoFit/>
          </a:bodyPr>
          <a:lstStyle/>
          <a:p>
            <a:pPr>
              <a:defRPr/>
            </a:pPr>
            <a:r>
              <a:rPr kumimoji="0" lang="it-IT" sz="1200" b="1" i="0" u="none" strike="noStrike" kern="1200" cap="none" spc="0" normalizeH="0" baseline="0" noProof="0" dirty="0">
                <a:ln>
                  <a:noFill/>
                </a:ln>
                <a:solidFill>
                  <a:prstClr val="white">
                    <a:lumMod val="50000"/>
                  </a:prstClr>
                </a:solidFill>
                <a:effectLst/>
                <a:uLnTx/>
                <a:uFillTx/>
                <a:latin typeface="Montserrat" pitchFamily="2" charset="77"/>
                <a:ea typeface="+mn-ea"/>
                <a:cs typeface="+mn-cs"/>
              </a:rPr>
              <a:t>Fonte: UNA Media Hub su dati Nielsen + stime UNA</a:t>
            </a:r>
            <a:endParaRPr lang="it-IT" sz="1100" i="1" dirty="0">
              <a:solidFill>
                <a:schemeClr val="bg1">
                  <a:lumMod val="50000"/>
                </a:schemeClr>
              </a:solidFill>
              <a:latin typeface="Montserrat" pitchFamily="2" charset="77"/>
            </a:endParaRPr>
          </a:p>
        </p:txBody>
      </p:sp>
      <p:pic>
        <p:nvPicPr>
          <p:cNvPr id="36" name="Immagine 35">
            <a:extLst>
              <a:ext uri="{FF2B5EF4-FFF2-40B4-BE49-F238E27FC236}">
                <a16:creationId xmlns:a16="http://schemas.microsoft.com/office/drawing/2014/main" id="{B52A1601-8235-A241-B811-CF63BDC213D9}"/>
              </a:ext>
            </a:extLst>
          </p:cNvPr>
          <p:cNvPicPr>
            <a:picLocks noChangeAspect="1"/>
          </p:cNvPicPr>
          <p:nvPr/>
        </p:nvPicPr>
        <p:blipFill>
          <a:blip r:embed="rId3"/>
          <a:stretch>
            <a:fillRect/>
          </a:stretch>
        </p:blipFill>
        <p:spPr>
          <a:xfrm>
            <a:off x="10187638" y="0"/>
            <a:ext cx="2004362" cy="6858000"/>
          </a:xfrm>
          <a:prstGeom prst="rect">
            <a:avLst/>
          </a:prstGeom>
        </p:spPr>
      </p:pic>
      <p:pic>
        <p:nvPicPr>
          <p:cNvPr id="6" name="Immagine 5">
            <a:extLst>
              <a:ext uri="{FF2B5EF4-FFF2-40B4-BE49-F238E27FC236}">
                <a16:creationId xmlns:a16="http://schemas.microsoft.com/office/drawing/2014/main" id="{E5C0BE42-3401-E84A-B019-D42B378F7E85}"/>
              </a:ext>
            </a:extLst>
          </p:cNvPr>
          <p:cNvPicPr>
            <a:picLocks noChangeAspect="1"/>
          </p:cNvPicPr>
          <p:nvPr/>
        </p:nvPicPr>
        <p:blipFill>
          <a:blip r:embed="rId4"/>
          <a:stretch>
            <a:fillRect/>
          </a:stretch>
        </p:blipFill>
        <p:spPr>
          <a:xfrm>
            <a:off x="10688296" y="469555"/>
            <a:ext cx="1218302" cy="489449"/>
          </a:xfrm>
          <a:prstGeom prst="rect">
            <a:avLst/>
          </a:prstGeom>
        </p:spPr>
      </p:pic>
      <p:sp>
        <p:nvSpPr>
          <p:cNvPr id="4" name="TextBox 3">
            <a:extLst>
              <a:ext uri="{FF2B5EF4-FFF2-40B4-BE49-F238E27FC236}">
                <a16:creationId xmlns:a16="http://schemas.microsoft.com/office/drawing/2014/main" id="{4C1C1BF3-289F-E525-D8E5-B2EC744641B7}"/>
              </a:ext>
            </a:extLst>
          </p:cNvPr>
          <p:cNvSpPr txBox="1"/>
          <p:nvPr/>
        </p:nvSpPr>
        <p:spPr>
          <a:xfrm>
            <a:off x="422992" y="3847156"/>
            <a:ext cx="1138240" cy="3155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377" rtl="0" eaLnBrk="1" fontAlgn="auto" latinLnBrk="0" hangingPunct="1">
              <a:lnSpc>
                <a:spcPct val="80000"/>
              </a:lnSpc>
              <a:spcBef>
                <a:spcPts val="0"/>
              </a:spcBef>
              <a:spcAft>
                <a:spcPts val="800"/>
              </a:spcAft>
              <a:buClrTx/>
              <a:buSzTx/>
              <a:buFontTx/>
              <a:buNone/>
              <a:tabLst/>
              <a:defRPr/>
            </a:pPr>
            <a:r>
              <a:rPr lang="it-IT" b="1" kern="0" dirty="0">
                <a:solidFill>
                  <a:schemeClr val="bg1"/>
                </a:solidFill>
                <a:latin typeface="Montserrat Medium" panose="00000600000000000000" pitchFamily="2" charset="0"/>
              </a:rPr>
              <a:t>71,2</a:t>
            </a:r>
            <a:r>
              <a:rPr kumimoji="0" lang="it-IT" b="1" i="0" u="none" strike="noStrike" kern="0" cap="none" spc="0" normalizeH="0" baseline="0" noProof="0" dirty="0">
                <a:ln>
                  <a:noFill/>
                </a:ln>
                <a:solidFill>
                  <a:schemeClr val="bg1"/>
                </a:solidFill>
                <a:uLnTx/>
                <a:uFillTx/>
                <a:latin typeface="Montserrat Medium" panose="00000600000000000000" pitchFamily="2" charset="0"/>
              </a:rPr>
              <a:t>%</a:t>
            </a:r>
          </a:p>
        </p:txBody>
      </p:sp>
      <p:pic>
        <p:nvPicPr>
          <p:cNvPr id="10" name="Picture 9" descr="sponsorship Icon 2210104">
            <a:extLst>
              <a:ext uri="{FF2B5EF4-FFF2-40B4-BE49-F238E27FC236}">
                <a16:creationId xmlns:a16="http://schemas.microsoft.com/office/drawing/2014/main" id="{61FD66EC-943A-B220-E22A-873F70E16346}"/>
              </a:ext>
            </a:extLst>
          </p:cNvPr>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4726640" y="1528787"/>
            <a:ext cx="479140" cy="5121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oncert Icon 3852489">
            <a:extLst>
              <a:ext uri="{FF2B5EF4-FFF2-40B4-BE49-F238E27FC236}">
                <a16:creationId xmlns:a16="http://schemas.microsoft.com/office/drawing/2014/main" id="{CECBEDF6-77A4-AD45-39E4-BE8BBFD920C0}"/>
              </a:ext>
            </a:extLst>
          </p:cNvPr>
          <p:cNvPicPr>
            <a:picLocks noChangeAspect="1" noChangeArrowheads="1"/>
          </p:cNvPicPr>
          <p:nvPr/>
        </p:nvPicPr>
        <p:blipFill>
          <a:blip r:embed="rId6">
            <a:biLevel thresh="75000"/>
            <a:extLst>
              <a:ext uri="{28A0092B-C50C-407E-A947-70E740481C1C}">
                <a14:useLocalDpi xmlns:a14="http://schemas.microsoft.com/office/drawing/2010/main" val="0"/>
              </a:ext>
            </a:extLst>
          </a:blip>
          <a:srcRect/>
          <a:stretch>
            <a:fillRect/>
          </a:stretch>
        </p:blipFill>
        <p:spPr bwMode="auto">
          <a:xfrm>
            <a:off x="4756067" y="2852481"/>
            <a:ext cx="372092" cy="3977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nfluencer - Free people icons">
            <a:extLst>
              <a:ext uri="{FF2B5EF4-FFF2-40B4-BE49-F238E27FC236}">
                <a16:creationId xmlns:a16="http://schemas.microsoft.com/office/drawing/2014/main" id="{002B3337-4C0D-EC82-FE0E-B2E9114FF3AF}"/>
              </a:ext>
            </a:extLst>
          </p:cNvPr>
          <p:cNvPicPr>
            <a:picLocks noChangeAspect="1" noChangeArrowheads="1"/>
          </p:cNvPicPr>
          <p:nvPr/>
        </p:nvPicPr>
        <p:blipFill>
          <a:blip r:embed="rId7">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a:stretch>
            <a:fillRect/>
          </a:stretch>
        </p:blipFill>
        <p:spPr bwMode="auto">
          <a:xfrm>
            <a:off x="4778394" y="5229454"/>
            <a:ext cx="386666" cy="41327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Brand">
            <a:extLst>
              <a:ext uri="{FF2B5EF4-FFF2-40B4-BE49-F238E27FC236}">
                <a16:creationId xmlns:a16="http://schemas.microsoft.com/office/drawing/2014/main" id="{079D9DA3-3793-F21D-D025-0F13BEE69C05}"/>
              </a:ext>
            </a:extLst>
          </p:cNvPr>
          <p:cNvPicPr>
            <a:picLocks noChangeAspect="1" noChangeArrowheads="1"/>
          </p:cNvPicPr>
          <p:nvPr/>
        </p:nvPicPr>
        <p:blipFill>
          <a:blip r:embed="rId8">
            <a:biLevel thresh="75000"/>
            <a:extLst>
              <a:ext uri="{28A0092B-C50C-407E-A947-70E740481C1C}">
                <a14:useLocalDpi xmlns:a14="http://schemas.microsoft.com/office/drawing/2010/main" val="0"/>
              </a:ext>
            </a:extLst>
          </a:blip>
          <a:srcRect/>
          <a:stretch>
            <a:fillRect/>
          </a:stretch>
        </p:blipFill>
        <p:spPr bwMode="auto">
          <a:xfrm>
            <a:off x="4767360" y="4008275"/>
            <a:ext cx="397700" cy="3977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440F906-F703-D733-6AA8-B17F7F55A69C}"/>
              </a:ext>
            </a:extLst>
          </p:cNvPr>
          <p:cNvSpPr txBox="1"/>
          <p:nvPr/>
        </p:nvSpPr>
        <p:spPr>
          <a:xfrm>
            <a:off x="5524698" y="1672482"/>
            <a:ext cx="4194602" cy="307777"/>
          </a:xfrm>
          <a:prstGeom prst="rect">
            <a:avLst/>
          </a:prstGeom>
          <a:noFill/>
        </p:spPr>
        <p:txBody>
          <a:bodyPr wrap="square" rtlCol="0">
            <a:spAutoFit/>
          </a:bodyPr>
          <a:lstStyle/>
          <a:p>
            <a:pPr lvl="0">
              <a:defRPr/>
            </a:pPr>
            <a:r>
              <a:rPr kumimoji="0" lang="it-IT" sz="1400" b="1" i="0" u="none" strike="noStrike" kern="1200" cap="none" spc="0" normalizeH="0" baseline="0" noProof="0" dirty="0">
                <a:ln>
                  <a:noFill/>
                </a:ln>
                <a:solidFill>
                  <a:prstClr val="black"/>
                </a:solidFill>
                <a:effectLst/>
                <a:uLnTx/>
                <a:uFillTx/>
                <a:latin typeface="Montserrat" pitchFamily="2" charset="0"/>
                <a:ea typeface="+mn-ea"/>
                <a:cs typeface="+mn-cs"/>
              </a:rPr>
              <a:t>SPONSORIZZAZIONE (Sponsorship)</a:t>
            </a:r>
            <a:endParaRPr kumimoji="0" lang="it-IT" sz="1400" b="0" i="0" u="none" strike="noStrike" kern="1200" cap="none" spc="0" normalizeH="0" baseline="0" noProof="0" dirty="0">
              <a:ln>
                <a:noFill/>
              </a:ln>
              <a:solidFill>
                <a:prstClr val="black"/>
              </a:solidFill>
              <a:effectLst/>
              <a:uLnTx/>
              <a:uFillTx/>
              <a:latin typeface="Montserrat" pitchFamily="2" charset="0"/>
              <a:ea typeface="+mn-ea"/>
              <a:cs typeface="+mn-cs"/>
            </a:endParaRPr>
          </a:p>
        </p:txBody>
      </p:sp>
      <p:sp>
        <p:nvSpPr>
          <p:cNvPr id="15" name="TextBox 14">
            <a:extLst>
              <a:ext uri="{FF2B5EF4-FFF2-40B4-BE49-F238E27FC236}">
                <a16:creationId xmlns:a16="http://schemas.microsoft.com/office/drawing/2014/main" id="{5FC3245D-E0BA-E2DF-9BEA-7B3D109E6F4C}"/>
              </a:ext>
            </a:extLst>
          </p:cNvPr>
          <p:cNvSpPr txBox="1"/>
          <p:nvPr/>
        </p:nvSpPr>
        <p:spPr>
          <a:xfrm>
            <a:off x="5524698" y="2843025"/>
            <a:ext cx="4366114" cy="307777"/>
          </a:xfrm>
          <a:prstGeom prst="rect">
            <a:avLst/>
          </a:prstGeom>
          <a:noFill/>
        </p:spPr>
        <p:txBody>
          <a:bodyPr wrap="square" rtlCol="0">
            <a:spAutoFit/>
          </a:bodyPr>
          <a:lstStyle/>
          <a:p>
            <a:pPr lvl="0">
              <a:defRPr/>
            </a:pPr>
            <a:r>
              <a:rPr kumimoji="0" lang="it-IT" sz="1400" b="1" i="0" u="none" strike="noStrike" kern="1200" cap="none" spc="0" normalizeH="0" baseline="0" noProof="0" dirty="0">
                <a:ln>
                  <a:noFill/>
                </a:ln>
                <a:solidFill>
                  <a:prstClr val="black"/>
                </a:solidFill>
                <a:effectLst/>
                <a:uLnTx/>
                <a:uFillTx/>
                <a:latin typeface="Montserrat" pitchFamily="2" charset="0"/>
                <a:ea typeface="+mn-ea"/>
                <a:cs typeface="+mn-cs"/>
              </a:rPr>
              <a:t>EVENTI</a:t>
            </a:r>
            <a:endParaRPr kumimoji="0" lang="it-IT" sz="1400" b="0" i="0" u="none" strike="noStrike" kern="1200" cap="none" spc="0" normalizeH="0" baseline="0" noProof="0" dirty="0">
              <a:ln>
                <a:noFill/>
              </a:ln>
              <a:solidFill>
                <a:prstClr val="black"/>
              </a:solidFill>
              <a:effectLst/>
              <a:uLnTx/>
              <a:uFillTx/>
              <a:latin typeface="Montserrat" pitchFamily="2" charset="0"/>
              <a:ea typeface="+mn-ea"/>
              <a:cs typeface="+mn-cs"/>
            </a:endParaRPr>
          </a:p>
        </p:txBody>
      </p:sp>
      <p:sp>
        <p:nvSpPr>
          <p:cNvPr id="16" name="TextBox 15">
            <a:extLst>
              <a:ext uri="{FF2B5EF4-FFF2-40B4-BE49-F238E27FC236}">
                <a16:creationId xmlns:a16="http://schemas.microsoft.com/office/drawing/2014/main" id="{86D41CA9-BC92-3B55-6AEB-030CED03E07B}"/>
              </a:ext>
            </a:extLst>
          </p:cNvPr>
          <p:cNvSpPr txBox="1"/>
          <p:nvPr/>
        </p:nvSpPr>
        <p:spPr>
          <a:xfrm>
            <a:off x="5524698" y="4109072"/>
            <a:ext cx="4609690" cy="307777"/>
          </a:xfrm>
          <a:prstGeom prst="rect">
            <a:avLst/>
          </a:prstGeom>
          <a:noFill/>
        </p:spPr>
        <p:txBody>
          <a:bodyPr wrap="square" rtlCol="0">
            <a:spAutoFit/>
          </a:bodyPr>
          <a:lstStyle/>
          <a:p>
            <a:pPr lvl="0">
              <a:defRPr/>
            </a:pPr>
            <a:r>
              <a:rPr kumimoji="0" lang="it-IT" sz="1400" b="1" i="0" u="none" strike="noStrike" kern="1200" cap="none" spc="0" normalizeH="0" baseline="0" noProof="0" dirty="0">
                <a:ln>
                  <a:noFill/>
                </a:ln>
                <a:solidFill>
                  <a:prstClr val="black"/>
                </a:solidFill>
                <a:effectLst/>
                <a:uLnTx/>
                <a:uFillTx/>
                <a:latin typeface="Montserrat" pitchFamily="2" charset="0"/>
                <a:ea typeface="+mn-ea"/>
                <a:cs typeface="+mn-cs"/>
              </a:rPr>
              <a:t>BRANDED CONTENT</a:t>
            </a:r>
            <a:endParaRPr kumimoji="0" lang="it-IT" sz="1400" b="0" i="0" u="none" strike="noStrike" kern="1200" cap="none" spc="0" normalizeH="0" baseline="0" noProof="0" dirty="0">
              <a:ln>
                <a:noFill/>
              </a:ln>
              <a:solidFill>
                <a:prstClr val="black"/>
              </a:solidFill>
              <a:effectLst/>
              <a:uLnTx/>
              <a:uFillTx/>
              <a:latin typeface="Montserrat" pitchFamily="2" charset="0"/>
              <a:ea typeface="+mn-ea"/>
              <a:cs typeface="+mn-cs"/>
            </a:endParaRPr>
          </a:p>
        </p:txBody>
      </p:sp>
      <p:sp>
        <p:nvSpPr>
          <p:cNvPr id="17" name="TextBox 16">
            <a:extLst>
              <a:ext uri="{FF2B5EF4-FFF2-40B4-BE49-F238E27FC236}">
                <a16:creationId xmlns:a16="http://schemas.microsoft.com/office/drawing/2014/main" id="{B0210AA2-128F-AB85-5D53-7797F65D8329}"/>
              </a:ext>
            </a:extLst>
          </p:cNvPr>
          <p:cNvSpPr txBox="1"/>
          <p:nvPr/>
        </p:nvSpPr>
        <p:spPr>
          <a:xfrm>
            <a:off x="5524698" y="5376156"/>
            <a:ext cx="4503867" cy="307777"/>
          </a:xfrm>
          <a:prstGeom prst="rect">
            <a:avLst/>
          </a:prstGeom>
          <a:noFill/>
        </p:spPr>
        <p:txBody>
          <a:bodyPr wrap="square" rtlCol="0">
            <a:spAutoFit/>
          </a:bodyPr>
          <a:lstStyle/>
          <a:p>
            <a:pPr lvl="0">
              <a:defRPr/>
            </a:pPr>
            <a:r>
              <a:rPr kumimoji="0" lang="it-IT" sz="1400" b="1" i="0" u="none" strike="noStrike" kern="1200" cap="none" spc="0" normalizeH="0" baseline="0" noProof="0" dirty="0">
                <a:ln>
                  <a:noFill/>
                </a:ln>
                <a:solidFill>
                  <a:prstClr val="black"/>
                </a:solidFill>
                <a:effectLst/>
                <a:uLnTx/>
                <a:uFillTx/>
                <a:latin typeface="Montserrat" pitchFamily="2" charset="0"/>
                <a:ea typeface="+mn-ea"/>
                <a:cs typeface="+mn-cs"/>
              </a:rPr>
              <a:t>INFLUENCER MARKETING</a:t>
            </a:r>
            <a:endParaRPr kumimoji="0" lang="it-IT" sz="1400" b="0" i="0" u="none" strike="noStrike" kern="1200" cap="none" spc="0" normalizeH="0" baseline="0" noProof="0" dirty="0">
              <a:ln>
                <a:noFill/>
              </a:ln>
              <a:solidFill>
                <a:prstClr val="black"/>
              </a:solidFill>
              <a:effectLst/>
              <a:uLnTx/>
              <a:uFillTx/>
              <a:latin typeface="Montserrat" pitchFamily="2" charset="0"/>
              <a:ea typeface="+mn-ea"/>
              <a:cs typeface="+mn-cs"/>
            </a:endParaRPr>
          </a:p>
        </p:txBody>
      </p:sp>
      <p:sp>
        <p:nvSpPr>
          <p:cNvPr id="20" name="TextBox 19">
            <a:extLst>
              <a:ext uri="{FF2B5EF4-FFF2-40B4-BE49-F238E27FC236}">
                <a16:creationId xmlns:a16="http://schemas.microsoft.com/office/drawing/2014/main" id="{8B2C163E-5546-3787-95EA-D7CC1C69C8D9}"/>
              </a:ext>
            </a:extLst>
          </p:cNvPr>
          <p:cNvSpPr txBox="1"/>
          <p:nvPr/>
        </p:nvSpPr>
        <p:spPr>
          <a:xfrm>
            <a:off x="4718462" y="2101260"/>
            <a:ext cx="1183650" cy="357691"/>
          </a:xfrm>
          <a:prstGeom prst="rect">
            <a:avLst/>
          </a:prstGeom>
          <a:noFill/>
        </p:spPr>
        <p:txBody>
          <a:bodyPr wrap="square" lIns="0" tIns="0" rIns="0" bIns="0" rtlCol="0">
            <a:noAutofit/>
          </a:bodyPr>
          <a:lstStyle/>
          <a:p>
            <a:pPr marL="0" marR="0" lvl="0" indent="0" defTabSz="1218804" rtl="0" eaLnBrk="1" fontAlgn="auto" latinLnBrk="0" hangingPunct="1">
              <a:lnSpc>
                <a:spcPct val="100000"/>
              </a:lnSpc>
              <a:spcBef>
                <a:spcPts val="0"/>
              </a:spcBef>
              <a:spcAft>
                <a:spcPts val="0"/>
              </a:spcAft>
              <a:buClrTx/>
              <a:buSzTx/>
              <a:buFontTx/>
              <a:buNone/>
              <a:tabLst/>
              <a:defRPr/>
            </a:pPr>
            <a:r>
              <a:rPr lang="it-IT" b="1" dirty="0">
                <a:solidFill>
                  <a:schemeClr val="accent4"/>
                </a:solidFill>
                <a:effectLst>
                  <a:outerShdw blurRad="38100" dist="38100" dir="2700000" algn="tl">
                    <a:srgbClr val="000000">
                      <a:alpha val="43137"/>
                    </a:srgbClr>
                  </a:outerShdw>
                </a:effectLst>
                <a:latin typeface="Montserrat" pitchFamily="2" charset="77"/>
              </a:rPr>
              <a:t>49,3%</a:t>
            </a:r>
          </a:p>
        </p:txBody>
      </p:sp>
      <p:sp>
        <p:nvSpPr>
          <p:cNvPr id="22" name="TextBox 21">
            <a:extLst>
              <a:ext uri="{FF2B5EF4-FFF2-40B4-BE49-F238E27FC236}">
                <a16:creationId xmlns:a16="http://schemas.microsoft.com/office/drawing/2014/main" id="{8F29A580-FA1B-9BFD-BE2D-3DC4DA191D19}"/>
              </a:ext>
            </a:extLst>
          </p:cNvPr>
          <p:cNvSpPr txBox="1"/>
          <p:nvPr/>
        </p:nvSpPr>
        <p:spPr>
          <a:xfrm rot="16200000">
            <a:off x="2038438" y="3611717"/>
            <a:ext cx="4417162" cy="261610"/>
          </a:xfrm>
          <a:prstGeom prst="rect">
            <a:avLst/>
          </a:prstGeom>
          <a:noFill/>
        </p:spPr>
        <p:txBody>
          <a:bodyPr wrap="square">
            <a:spAutoFit/>
          </a:bodyPr>
          <a:lstStyle/>
          <a:p>
            <a:pPr algn="ctr"/>
            <a:r>
              <a:rPr lang="it-IT" sz="1050" dirty="0">
                <a:solidFill>
                  <a:prstClr val="black"/>
                </a:solidFill>
                <a:latin typeface="Montserrat" pitchFamily="2" charset="0"/>
              </a:rPr>
              <a:t>share sul totale </a:t>
            </a:r>
            <a:r>
              <a:rPr lang="it-IT" sz="1050" dirty="0" err="1">
                <a:solidFill>
                  <a:prstClr val="black"/>
                </a:solidFill>
                <a:latin typeface="Montserrat" pitchFamily="2" charset="0"/>
              </a:rPr>
              <a:t>experiential</a:t>
            </a:r>
            <a:r>
              <a:rPr lang="it-IT" sz="1050" dirty="0">
                <a:solidFill>
                  <a:prstClr val="black"/>
                </a:solidFill>
                <a:latin typeface="Montserrat" pitchFamily="2" charset="0"/>
              </a:rPr>
              <a:t> market</a:t>
            </a:r>
            <a:endParaRPr lang="it-IT" sz="1050" dirty="0"/>
          </a:p>
        </p:txBody>
      </p:sp>
      <p:sp>
        <p:nvSpPr>
          <p:cNvPr id="21" name="TextBox 20">
            <a:extLst>
              <a:ext uri="{FF2B5EF4-FFF2-40B4-BE49-F238E27FC236}">
                <a16:creationId xmlns:a16="http://schemas.microsoft.com/office/drawing/2014/main" id="{229F590C-67C2-7A13-1704-456830C3F0D3}"/>
              </a:ext>
            </a:extLst>
          </p:cNvPr>
          <p:cNvSpPr txBox="1"/>
          <p:nvPr/>
        </p:nvSpPr>
        <p:spPr>
          <a:xfrm>
            <a:off x="4718462" y="3356920"/>
            <a:ext cx="1183650" cy="357691"/>
          </a:xfrm>
          <a:prstGeom prst="rect">
            <a:avLst/>
          </a:prstGeom>
          <a:noFill/>
        </p:spPr>
        <p:txBody>
          <a:bodyPr wrap="square" lIns="0" tIns="0" rIns="0" bIns="0" rtlCol="0">
            <a:noAutofit/>
          </a:bodyPr>
          <a:lstStyle/>
          <a:p>
            <a:pPr marL="0" marR="0" lvl="0" indent="0" defTabSz="1218804" rtl="0" eaLnBrk="1" fontAlgn="auto" latinLnBrk="0" hangingPunct="1">
              <a:lnSpc>
                <a:spcPct val="100000"/>
              </a:lnSpc>
              <a:spcBef>
                <a:spcPts val="0"/>
              </a:spcBef>
              <a:spcAft>
                <a:spcPts val="0"/>
              </a:spcAft>
              <a:buClrTx/>
              <a:buSzTx/>
              <a:buFontTx/>
              <a:buNone/>
              <a:tabLst/>
              <a:defRPr/>
            </a:pPr>
            <a:r>
              <a:rPr lang="it-IT" b="1" dirty="0">
                <a:solidFill>
                  <a:schemeClr val="accent4"/>
                </a:solidFill>
                <a:effectLst>
                  <a:outerShdw blurRad="38100" dist="38100" dir="2700000" algn="tl">
                    <a:srgbClr val="000000">
                      <a:alpha val="43137"/>
                    </a:srgbClr>
                  </a:outerShdw>
                </a:effectLst>
                <a:latin typeface="Montserrat" pitchFamily="2" charset="77"/>
              </a:rPr>
              <a:t>23,1%</a:t>
            </a:r>
          </a:p>
        </p:txBody>
      </p:sp>
      <p:sp>
        <p:nvSpPr>
          <p:cNvPr id="23" name="TextBox 22">
            <a:extLst>
              <a:ext uri="{FF2B5EF4-FFF2-40B4-BE49-F238E27FC236}">
                <a16:creationId xmlns:a16="http://schemas.microsoft.com/office/drawing/2014/main" id="{DA96AE9A-53B0-AF9C-5418-E8E1AAC667C2}"/>
              </a:ext>
            </a:extLst>
          </p:cNvPr>
          <p:cNvSpPr txBox="1"/>
          <p:nvPr/>
        </p:nvSpPr>
        <p:spPr>
          <a:xfrm>
            <a:off x="4718462" y="4438036"/>
            <a:ext cx="1183650" cy="357691"/>
          </a:xfrm>
          <a:prstGeom prst="rect">
            <a:avLst/>
          </a:prstGeom>
          <a:noFill/>
        </p:spPr>
        <p:txBody>
          <a:bodyPr wrap="square" lIns="0" tIns="0" rIns="0" bIns="0" rtlCol="0">
            <a:noAutofit/>
          </a:bodyPr>
          <a:lstStyle/>
          <a:p>
            <a:pPr marL="0" marR="0" lvl="0" indent="0" defTabSz="1218804" rtl="0" eaLnBrk="1" fontAlgn="auto" latinLnBrk="0" hangingPunct="1">
              <a:lnSpc>
                <a:spcPct val="100000"/>
              </a:lnSpc>
              <a:spcBef>
                <a:spcPts val="0"/>
              </a:spcBef>
              <a:spcAft>
                <a:spcPts val="0"/>
              </a:spcAft>
              <a:buClrTx/>
              <a:buSzTx/>
              <a:buFontTx/>
              <a:buNone/>
              <a:tabLst/>
              <a:defRPr/>
            </a:pPr>
            <a:r>
              <a:rPr lang="it-IT" b="1" dirty="0">
                <a:solidFill>
                  <a:schemeClr val="accent4"/>
                </a:solidFill>
                <a:effectLst>
                  <a:outerShdw blurRad="38100" dist="38100" dir="2700000" algn="tl">
                    <a:srgbClr val="000000">
                      <a:alpha val="43137"/>
                    </a:srgbClr>
                  </a:outerShdw>
                </a:effectLst>
                <a:latin typeface="Montserrat" pitchFamily="2" charset="77"/>
              </a:rPr>
              <a:t>16,6%</a:t>
            </a:r>
          </a:p>
        </p:txBody>
      </p:sp>
      <p:sp>
        <p:nvSpPr>
          <p:cNvPr id="24" name="TextBox 23">
            <a:extLst>
              <a:ext uri="{FF2B5EF4-FFF2-40B4-BE49-F238E27FC236}">
                <a16:creationId xmlns:a16="http://schemas.microsoft.com/office/drawing/2014/main" id="{A891AC20-2DC7-C685-7687-3FDB7560FA53}"/>
              </a:ext>
            </a:extLst>
          </p:cNvPr>
          <p:cNvSpPr txBox="1"/>
          <p:nvPr/>
        </p:nvSpPr>
        <p:spPr>
          <a:xfrm>
            <a:off x="4718462" y="5738437"/>
            <a:ext cx="1183650" cy="357691"/>
          </a:xfrm>
          <a:prstGeom prst="rect">
            <a:avLst/>
          </a:prstGeom>
          <a:noFill/>
        </p:spPr>
        <p:txBody>
          <a:bodyPr wrap="square" lIns="0" tIns="0" rIns="0" bIns="0" rtlCol="0">
            <a:noAutofit/>
          </a:bodyPr>
          <a:lstStyle/>
          <a:p>
            <a:pPr marL="0" marR="0" lvl="0" indent="0" defTabSz="1218804" rtl="0" eaLnBrk="1" fontAlgn="auto" latinLnBrk="0" hangingPunct="1">
              <a:lnSpc>
                <a:spcPct val="100000"/>
              </a:lnSpc>
              <a:spcBef>
                <a:spcPts val="0"/>
              </a:spcBef>
              <a:spcAft>
                <a:spcPts val="0"/>
              </a:spcAft>
              <a:buClrTx/>
              <a:buSzTx/>
              <a:buFontTx/>
              <a:buNone/>
              <a:tabLst/>
              <a:defRPr/>
            </a:pPr>
            <a:r>
              <a:rPr lang="it-IT" b="1" dirty="0">
                <a:solidFill>
                  <a:schemeClr val="accent4"/>
                </a:solidFill>
                <a:effectLst>
                  <a:outerShdw blurRad="38100" dist="38100" dir="2700000" algn="tl">
                    <a:srgbClr val="000000">
                      <a:alpha val="43137"/>
                    </a:srgbClr>
                  </a:outerShdw>
                </a:effectLst>
                <a:latin typeface="Montserrat" pitchFamily="2" charset="77"/>
              </a:rPr>
              <a:t>11,0%</a:t>
            </a:r>
          </a:p>
        </p:txBody>
      </p:sp>
      <p:sp>
        <p:nvSpPr>
          <p:cNvPr id="25" name="TextBox 24">
            <a:extLst>
              <a:ext uri="{FF2B5EF4-FFF2-40B4-BE49-F238E27FC236}">
                <a16:creationId xmlns:a16="http://schemas.microsoft.com/office/drawing/2014/main" id="{9FB3132C-27E7-D6C9-8AA9-1AF76E7E6571}"/>
              </a:ext>
            </a:extLst>
          </p:cNvPr>
          <p:cNvSpPr txBox="1"/>
          <p:nvPr/>
        </p:nvSpPr>
        <p:spPr>
          <a:xfrm>
            <a:off x="5524698" y="2004184"/>
            <a:ext cx="4417162" cy="230832"/>
          </a:xfrm>
          <a:prstGeom prst="rect">
            <a:avLst/>
          </a:prstGeom>
          <a:noFill/>
        </p:spPr>
        <p:txBody>
          <a:bodyPr wrap="square">
            <a:spAutoFit/>
          </a:bodyPr>
          <a:lstStyle/>
          <a:p>
            <a:r>
              <a:rPr lang="it-IT" sz="900" u="sng" dirty="0">
                <a:solidFill>
                  <a:prstClr val="black"/>
                </a:solidFill>
                <a:latin typeface="Montserrat" pitchFamily="2" charset="0"/>
              </a:rPr>
              <a:t>Fonte</a:t>
            </a:r>
            <a:r>
              <a:rPr lang="it-IT" sz="900" dirty="0">
                <a:solidFill>
                  <a:prstClr val="black"/>
                </a:solidFill>
                <a:latin typeface="Montserrat" pitchFamily="2" charset="0"/>
              </a:rPr>
              <a:t>: stime Una Media Hub su base dati Nielsen Sponsorship</a:t>
            </a:r>
            <a:endParaRPr lang="it-IT" sz="900" dirty="0"/>
          </a:p>
        </p:txBody>
      </p:sp>
      <p:sp>
        <p:nvSpPr>
          <p:cNvPr id="26" name="TextBox 25">
            <a:extLst>
              <a:ext uri="{FF2B5EF4-FFF2-40B4-BE49-F238E27FC236}">
                <a16:creationId xmlns:a16="http://schemas.microsoft.com/office/drawing/2014/main" id="{23850F01-0965-D563-4397-1330A68AAAF5}"/>
              </a:ext>
            </a:extLst>
          </p:cNvPr>
          <p:cNvSpPr txBox="1"/>
          <p:nvPr/>
        </p:nvSpPr>
        <p:spPr>
          <a:xfrm>
            <a:off x="5524698" y="3158873"/>
            <a:ext cx="4417162" cy="230832"/>
          </a:xfrm>
          <a:prstGeom prst="rect">
            <a:avLst/>
          </a:prstGeom>
          <a:noFill/>
        </p:spPr>
        <p:txBody>
          <a:bodyPr wrap="square">
            <a:spAutoFit/>
          </a:bodyPr>
          <a:lstStyle/>
          <a:p>
            <a:r>
              <a:rPr lang="it-IT" sz="900" u="sng" dirty="0">
                <a:solidFill>
                  <a:prstClr val="black"/>
                </a:solidFill>
                <a:latin typeface="Montserrat" pitchFamily="2" charset="0"/>
              </a:rPr>
              <a:t>Fonte</a:t>
            </a:r>
            <a:r>
              <a:rPr lang="it-IT" sz="900" i="1" dirty="0">
                <a:solidFill>
                  <a:prstClr val="black"/>
                </a:solidFill>
                <a:latin typeface="Montserrat" pitchFamily="2" charset="0"/>
              </a:rPr>
              <a:t>: </a:t>
            </a:r>
            <a:r>
              <a:rPr lang="it-IT" sz="900" dirty="0">
                <a:solidFill>
                  <a:prstClr val="black"/>
                </a:solidFill>
                <a:latin typeface="Montserrat" pitchFamily="2" charset="0"/>
              </a:rPr>
              <a:t>stime Una Media Hub su base dati </a:t>
            </a:r>
            <a:r>
              <a:rPr lang="it-IT" sz="900" dirty="0" err="1">
                <a:solidFill>
                  <a:prstClr val="black"/>
                </a:solidFill>
                <a:latin typeface="Montserrat" pitchFamily="2" charset="0"/>
              </a:rPr>
              <a:t>Astraricerche</a:t>
            </a:r>
            <a:endParaRPr lang="it-IT" sz="900" dirty="0"/>
          </a:p>
        </p:txBody>
      </p:sp>
      <p:sp>
        <p:nvSpPr>
          <p:cNvPr id="27" name="TextBox 26">
            <a:extLst>
              <a:ext uri="{FF2B5EF4-FFF2-40B4-BE49-F238E27FC236}">
                <a16:creationId xmlns:a16="http://schemas.microsoft.com/office/drawing/2014/main" id="{71F749D3-0C43-305B-7984-9552E89EF40A}"/>
              </a:ext>
            </a:extLst>
          </p:cNvPr>
          <p:cNvSpPr txBox="1"/>
          <p:nvPr/>
        </p:nvSpPr>
        <p:spPr>
          <a:xfrm>
            <a:off x="5524698" y="4439998"/>
            <a:ext cx="4417162" cy="369332"/>
          </a:xfrm>
          <a:prstGeom prst="rect">
            <a:avLst/>
          </a:prstGeom>
          <a:noFill/>
        </p:spPr>
        <p:txBody>
          <a:bodyPr wrap="square">
            <a:spAutoFit/>
          </a:bodyPr>
          <a:lstStyle/>
          <a:p>
            <a:r>
              <a:rPr lang="it-IT" sz="900" u="sng" dirty="0">
                <a:solidFill>
                  <a:prstClr val="black"/>
                </a:solidFill>
                <a:latin typeface="Montserrat" pitchFamily="2" charset="0"/>
              </a:rPr>
              <a:t>Fonte</a:t>
            </a:r>
            <a:r>
              <a:rPr lang="it-IT" sz="900" dirty="0">
                <a:solidFill>
                  <a:prstClr val="black"/>
                </a:solidFill>
                <a:latin typeface="Montserrat" pitchFamily="2" charset="0"/>
              </a:rPr>
              <a:t>: stime UNA su base dati OBE – Osservatorio </a:t>
            </a:r>
            <a:r>
              <a:rPr lang="it-IT" sz="900" dirty="0" err="1">
                <a:solidFill>
                  <a:prstClr val="black"/>
                </a:solidFill>
                <a:latin typeface="Montserrat" pitchFamily="2" charset="0"/>
              </a:rPr>
              <a:t>Branded</a:t>
            </a:r>
            <a:r>
              <a:rPr lang="it-IT" sz="900" dirty="0">
                <a:solidFill>
                  <a:prstClr val="black"/>
                </a:solidFill>
                <a:latin typeface="Montserrat" pitchFamily="2" charset="0"/>
              </a:rPr>
              <a:t> Entertainment</a:t>
            </a:r>
            <a:endParaRPr lang="it-IT" sz="900" dirty="0"/>
          </a:p>
        </p:txBody>
      </p:sp>
      <p:sp>
        <p:nvSpPr>
          <p:cNvPr id="28" name="TextBox 27">
            <a:extLst>
              <a:ext uri="{FF2B5EF4-FFF2-40B4-BE49-F238E27FC236}">
                <a16:creationId xmlns:a16="http://schemas.microsoft.com/office/drawing/2014/main" id="{517A496C-6343-BCD4-136C-CEE2D0A4B9B1}"/>
              </a:ext>
            </a:extLst>
          </p:cNvPr>
          <p:cNvSpPr txBox="1"/>
          <p:nvPr/>
        </p:nvSpPr>
        <p:spPr>
          <a:xfrm>
            <a:off x="5524698" y="5674977"/>
            <a:ext cx="4417162" cy="230832"/>
          </a:xfrm>
          <a:prstGeom prst="rect">
            <a:avLst/>
          </a:prstGeom>
          <a:noFill/>
        </p:spPr>
        <p:txBody>
          <a:bodyPr wrap="square">
            <a:spAutoFit/>
          </a:bodyPr>
          <a:lstStyle/>
          <a:p>
            <a:r>
              <a:rPr lang="it-IT" sz="900" u="sng" dirty="0">
                <a:solidFill>
                  <a:prstClr val="black"/>
                </a:solidFill>
                <a:latin typeface="Montserrat" pitchFamily="2" charset="0"/>
              </a:rPr>
              <a:t>Fonte</a:t>
            </a:r>
            <a:r>
              <a:rPr lang="it-IT" sz="900" dirty="0">
                <a:solidFill>
                  <a:prstClr val="black"/>
                </a:solidFill>
                <a:latin typeface="Montserrat" pitchFamily="2" charset="0"/>
              </a:rPr>
              <a:t>: Stime Una Media Hub </a:t>
            </a:r>
            <a:endParaRPr lang="it-IT" sz="900" dirty="0"/>
          </a:p>
        </p:txBody>
      </p:sp>
      <p:graphicFrame>
        <p:nvGraphicFramePr>
          <p:cNvPr id="29" name="Chart 28">
            <a:extLst>
              <a:ext uri="{FF2B5EF4-FFF2-40B4-BE49-F238E27FC236}">
                <a16:creationId xmlns:a16="http://schemas.microsoft.com/office/drawing/2014/main" id="{FF0F3375-82C1-EA0A-BBFD-0D8390D26F7C}"/>
              </a:ext>
            </a:extLst>
          </p:cNvPr>
          <p:cNvGraphicFramePr/>
          <p:nvPr>
            <p:extLst>
              <p:ext uri="{D42A27DB-BD31-4B8C-83A1-F6EECF244321}">
                <p14:modId xmlns:p14="http://schemas.microsoft.com/office/powerpoint/2010/main" val="2237089952"/>
              </p:ext>
            </p:extLst>
          </p:nvPr>
        </p:nvGraphicFramePr>
        <p:xfrm>
          <a:off x="794108" y="2323428"/>
          <a:ext cx="2477696" cy="3360505"/>
        </p:xfrm>
        <a:graphic>
          <a:graphicData uri="http://schemas.openxmlformats.org/drawingml/2006/chart">
            <c:chart xmlns:c="http://schemas.openxmlformats.org/drawingml/2006/chart" xmlns:r="http://schemas.openxmlformats.org/officeDocument/2006/relationships" r:id="rId9"/>
          </a:graphicData>
        </a:graphic>
      </p:graphicFrame>
      <p:sp>
        <p:nvSpPr>
          <p:cNvPr id="30" name="TextBox 29">
            <a:extLst>
              <a:ext uri="{FF2B5EF4-FFF2-40B4-BE49-F238E27FC236}">
                <a16:creationId xmlns:a16="http://schemas.microsoft.com/office/drawing/2014/main" id="{262F7ADC-05EA-9EBA-3848-01574C5AD08D}"/>
              </a:ext>
            </a:extLst>
          </p:cNvPr>
          <p:cNvSpPr txBox="1"/>
          <p:nvPr/>
        </p:nvSpPr>
        <p:spPr>
          <a:xfrm>
            <a:off x="656976" y="2373799"/>
            <a:ext cx="905566" cy="2616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1100" u="none" strike="noStrike" kern="1200" cap="none" spc="0" normalizeH="0" baseline="0" dirty="0">
                <a:ln>
                  <a:noFill/>
                </a:ln>
                <a:effectLst/>
                <a:uLnTx/>
                <a:uFillTx/>
                <a:latin typeface="Montserrat SemiBold" panose="00000700000000000000" pitchFamily="2" charset="0"/>
              </a:rPr>
              <a:t>Miliardi €</a:t>
            </a:r>
          </a:p>
        </p:txBody>
      </p:sp>
      <p:sp>
        <p:nvSpPr>
          <p:cNvPr id="31" name="TextBox 30">
            <a:extLst>
              <a:ext uri="{FF2B5EF4-FFF2-40B4-BE49-F238E27FC236}">
                <a16:creationId xmlns:a16="http://schemas.microsoft.com/office/drawing/2014/main" id="{A1551CEB-5BA8-70AD-86C8-D1067E44786E}"/>
              </a:ext>
            </a:extLst>
          </p:cNvPr>
          <p:cNvSpPr txBox="1"/>
          <p:nvPr/>
        </p:nvSpPr>
        <p:spPr>
          <a:xfrm>
            <a:off x="9392965" y="1882170"/>
            <a:ext cx="829880" cy="338554"/>
          </a:xfrm>
          <a:prstGeom prst="rect">
            <a:avLst/>
          </a:prstGeom>
          <a:noFill/>
        </p:spPr>
        <p:txBody>
          <a:bodyPr wrap="square" rtlCol="0">
            <a:spAutoFit/>
          </a:bodyPr>
          <a:lstStyle/>
          <a:p>
            <a:pPr lvl="0" algn="ctr">
              <a:defRPr/>
            </a:pPr>
            <a:r>
              <a:rPr kumimoji="0" lang="it-IT" sz="1600" b="1" i="0" u="none" strike="noStrike" kern="1200" cap="none" spc="0" normalizeH="0" baseline="0" noProof="0" dirty="0">
                <a:ln>
                  <a:noFill/>
                </a:ln>
                <a:solidFill>
                  <a:prstClr val="black"/>
                </a:solidFill>
                <a:effectLst/>
                <a:uLnTx/>
                <a:uFillTx/>
                <a:latin typeface="Montserrat" pitchFamily="2" charset="0"/>
                <a:ea typeface="+mn-ea"/>
                <a:cs typeface="+mn-cs"/>
              </a:rPr>
              <a:t>+10%</a:t>
            </a:r>
            <a:endParaRPr kumimoji="0" lang="it-IT" sz="1400" b="0" i="0" u="none" strike="noStrike" kern="1200" cap="none" spc="0" normalizeH="0" baseline="0" noProof="0" dirty="0">
              <a:ln>
                <a:noFill/>
              </a:ln>
              <a:solidFill>
                <a:prstClr val="black"/>
              </a:solidFill>
              <a:effectLst/>
              <a:uLnTx/>
              <a:uFillTx/>
              <a:latin typeface="Montserrat" pitchFamily="2" charset="0"/>
              <a:ea typeface="+mn-ea"/>
              <a:cs typeface="+mn-cs"/>
            </a:endParaRPr>
          </a:p>
        </p:txBody>
      </p:sp>
      <p:sp>
        <p:nvSpPr>
          <p:cNvPr id="32" name="TextBox 31">
            <a:extLst>
              <a:ext uri="{FF2B5EF4-FFF2-40B4-BE49-F238E27FC236}">
                <a16:creationId xmlns:a16="http://schemas.microsoft.com/office/drawing/2014/main" id="{697EBF0C-AEC0-7227-2DE8-E431550F8735}"/>
              </a:ext>
            </a:extLst>
          </p:cNvPr>
          <p:cNvSpPr txBox="1"/>
          <p:nvPr/>
        </p:nvSpPr>
        <p:spPr>
          <a:xfrm>
            <a:off x="9392965" y="3100771"/>
            <a:ext cx="829880" cy="338554"/>
          </a:xfrm>
          <a:prstGeom prst="rect">
            <a:avLst/>
          </a:prstGeom>
          <a:noFill/>
        </p:spPr>
        <p:txBody>
          <a:bodyPr wrap="square" rtlCol="0">
            <a:spAutoFit/>
          </a:bodyPr>
          <a:lstStyle/>
          <a:p>
            <a:pPr lvl="0" algn="ctr">
              <a:defRPr/>
            </a:pPr>
            <a:r>
              <a:rPr kumimoji="0" lang="it-IT" sz="1600" b="1" i="0" u="none" strike="noStrike" kern="1200" cap="none" spc="0" normalizeH="0" baseline="0" noProof="0" dirty="0">
                <a:ln>
                  <a:noFill/>
                </a:ln>
                <a:solidFill>
                  <a:prstClr val="black"/>
                </a:solidFill>
                <a:effectLst/>
                <a:uLnTx/>
                <a:uFillTx/>
                <a:latin typeface="Montserrat" pitchFamily="2" charset="0"/>
                <a:ea typeface="+mn-ea"/>
                <a:cs typeface="+mn-cs"/>
              </a:rPr>
              <a:t>+13%</a:t>
            </a:r>
            <a:endParaRPr kumimoji="0" lang="it-IT" sz="1400" b="0" i="0" u="none" strike="noStrike" kern="1200" cap="none" spc="0" normalizeH="0" baseline="0" noProof="0" dirty="0">
              <a:ln>
                <a:noFill/>
              </a:ln>
              <a:solidFill>
                <a:prstClr val="black"/>
              </a:solidFill>
              <a:effectLst/>
              <a:uLnTx/>
              <a:uFillTx/>
              <a:latin typeface="Montserrat" pitchFamily="2" charset="0"/>
              <a:ea typeface="+mn-ea"/>
              <a:cs typeface="+mn-cs"/>
            </a:endParaRPr>
          </a:p>
        </p:txBody>
      </p:sp>
      <p:sp>
        <p:nvSpPr>
          <p:cNvPr id="33" name="TextBox 32">
            <a:extLst>
              <a:ext uri="{FF2B5EF4-FFF2-40B4-BE49-F238E27FC236}">
                <a16:creationId xmlns:a16="http://schemas.microsoft.com/office/drawing/2014/main" id="{61328A3E-6AE5-B317-325E-D53315D8D65F}"/>
              </a:ext>
            </a:extLst>
          </p:cNvPr>
          <p:cNvSpPr txBox="1"/>
          <p:nvPr/>
        </p:nvSpPr>
        <p:spPr>
          <a:xfrm>
            <a:off x="9392965" y="4322979"/>
            <a:ext cx="829880" cy="338554"/>
          </a:xfrm>
          <a:prstGeom prst="rect">
            <a:avLst/>
          </a:prstGeom>
          <a:noFill/>
        </p:spPr>
        <p:txBody>
          <a:bodyPr wrap="square" rtlCol="0">
            <a:spAutoFit/>
          </a:bodyPr>
          <a:lstStyle/>
          <a:p>
            <a:pPr lvl="0" algn="ctr">
              <a:defRPr/>
            </a:pPr>
            <a:r>
              <a:rPr kumimoji="0" lang="it-IT" sz="1600" b="1" i="0" u="none" strike="noStrike" kern="1200" cap="none" spc="0" normalizeH="0" baseline="0" noProof="0" dirty="0">
                <a:ln>
                  <a:noFill/>
                </a:ln>
                <a:solidFill>
                  <a:prstClr val="black"/>
                </a:solidFill>
                <a:effectLst/>
                <a:uLnTx/>
                <a:uFillTx/>
                <a:latin typeface="Montserrat" pitchFamily="2" charset="0"/>
                <a:ea typeface="+mn-ea"/>
                <a:cs typeface="+mn-cs"/>
              </a:rPr>
              <a:t>+6%</a:t>
            </a:r>
            <a:endParaRPr kumimoji="0" lang="it-IT" sz="1400" b="0" i="0" u="none" strike="noStrike" kern="1200" cap="none" spc="0" normalizeH="0" baseline="0" noProof="0" dirty="0">
              <a:ln>
                <a:noFill/>
              </a:ln>
              <a:solidFill>
                <a:prstClr val="black"/>
              </a:solidFill>
              <a:effectLst/>
              <a:uLnTx/>
              <a:uFillTx/>
              <a:latin typeface="Montserrat" pitchFamily="2" charset="0"/>
              <a:ea typeface="+mn-ea"/>
              <a:cs typeface="+mn-cs"/>
            </a:endParaRPr>
          </a:p>
        </p:txBody>
      </p:sp>
      <p:sp>
        <p:nvSpPr>
          <p:cNvPr id="34" name="TextBox 33">
            <a:extLst>
              <a:ext uri="{FF2B5EF4-FFF2-40B4-BE49-F238E27FC236}">
                <a16:creationId xmlns:a16="http://schemas.microsoft.com/office/drawing/2014/main" id="{F1CE3BE4-6041-E9C5-7306-C8A76FFC86E5}"/>
              </a:ext>
            </a:extLst>
          </p:cNvPr>
          <p:cNvSpPr txBox="1"/>
          <p:nvPr/>
        </p:nvSpPr>
        <p:spPr>
          <a:xfrm>
            <a:off x="9392965" y="5435485"/>
            <a:ext cx="829880" cy="338554"/>
          </a:xfrm>
          <a:prstGeom prst="rect">
            <a:avLst/>
          </a:prstGeom>
          <a:noFill/>
        </p:spPr>
        <p:txBody>
          <a:bodyPr wrap="square" rtlCol="0">
            <a:spAutoFit/>
          </a:bodyPr>
          <a:lstStyle/>
          <a:p>
            <a:pPr lvl="0" algn="ctr">
              <a:defRPr/>
            </a:pPr>
            <a:r>
              <a:rPr kumimoji="0" lang="it-IT" sz="1600" b="1" i="0" u="none" strike="noStrike" kern="1200" cap="none" spc="0" normalizeH="0" baseline="0" noProof="0" dirty="0">
                <a:ln>
                  <a:noFill/>
                </a:ln>
                <a:solidFill>
                  <a:prstClr val="black"/>
                </a:solidFill>
                <a:effectLst/>
                <a:uLnTx/>
                <a:uFillTx/>
                <a:latin typeface="Montserrat" pitchFamily="2" charset="0"/>
                <a:ea typeface="+mn-ea"/>
                <a:cs typeface="+mn-cs"/>
              </a:rPr>
              <a:t>+13%</a:t>
            </a:r>
            <a:endParaRPr kumimoji="0" lang="it-IT" sz="1400" b="0" i="0" u="none" strike="noStrike" kern="1200" cap="none" spc="0" normalizeH="0" baseline="0" noProof="0" dirty="0">
              <a:ln>
                <a:noFill/>
              </a:ln>
              <a:solidFill>
                <a:prstClr val="black"/>
              </a:solidFill>
              <a:effectLst/>
              <a:uLnTx/>
              <a:uFillTx/>
              <a:latin typeface="Montserrat" pitchFamily="2" charset="0"/>
              <a:ea typeface="+mn-ea"/>
              <a:cs typeface="+mn-cs"/>
            </a:endParaRPr>
          </a:p>
        </p:txBody>
      </p:sp>
      <p:sp>
        <p:nvSpPr>
          <p:cNvPr id="35" name="TextBox 34">
            <a:extLst>
              <a:ext uri="{FF2B5EF4-FFF2-40B4-BE49-F238E27FC236}">
                <a16:creationId xmlns:a16="http://schemas.microsoft.com/office/drawing/2014/main" id="{BA6ADAA8-9100-796E-B0F0-ECC231987CC5}"/>
              </a:ext>
            </a:extLst>
          </p:cNvPr>
          <p:cNvSpPr txBox="1"/>
          <p:nvPr/>
        </p:nvSpPr>
        <p:spPr>
          <a:xfrm>
            <a:off x="9248633" y="1512686"/>
            <a:ext cx="1118544" cy="261610"/>
          </a:xfrm>
          <a:prstGeom prst="rect">
            <a:avLst/>
          </a:prstGeom>
          <a:noFill/>
        </p:spPr>
        <p:txBody>
          <a:bodyPr wrap="square" rtlCol="0">
            <a:spAutoFit/>
          </a:bodyPr>
          <a:lstStyle/>
          <a:p>
            <a:pPr lvl="0" algn="ctr">
              <a:defRPr/>
            </a:pPr>
            <a:r>
              <a:rPr kumimoji="0" lang="it-IT" sz="1100" i="0" u="none" strike="noStrike" kern="1200" cap="none" spc="0" normalizeH="0" baseline="0" noProof="0" dirty="0">
                <a:ln>
                  <a:noFill/>
                </a:ln>
                <a:solidFill>
                  <a:prstClr val="black"/>
                </a:solidFill>
                <a:effectLst/>
                <a:uLnTx/>
                <a:uFillTx/>
                <a:latin typeface="Montserrat" pitchFamily="2" charset="0"/>
                <a:ea typeface="+mn-ea"/>
                <a:cs typeface="+mn-cs"/>
              </a:rPr>
              <a:t>var. 23</a:t>
            </a:r>
            <a:endParaRPr kumimoji="0" lang="it-IT" sz="1050" i="0" u="none" strike="noStrike" kern="1200" cap="none" spc="0" normalizeH="0" baseline="0" noProof="0" dirty="0">
              <a:ln>
                <a:noFill/>
              </a:ln>
              <a:solidFill>
                <a:prstClr val="black"/>
              </a:solidFill>
              <a:effectLst/>
              <a:uLnTx/>
              <a:uFillTx/>
              <a:latin typeface="Montserrat" pitchFamily="2" charset="0"/>
              <a:ea typeface="+mn-ea"/>
              <a:cs typeface="+mn-cs"/>
            </a:endParaRPr>
          </a:p>
        </p:txBody>
      </p:sp>
    </p:spTree>
    <p:extLst>
      <p:ext uri="{BB962C8B-B14F-4D97-AF65-F5344CB8AC3E}">
        <p14:creationId xmlns:p14="http://schemas.microsoft.com/office/powerpoint/2010/main" val="314790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500"/>
                                        <p:tgtEl>
                                          <p:spTgt spid="3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6" grpId="0"/>
      <p:bldP spid="17" grpId="0"/>
      <p:bldP spid="20" grpId="0"/>
      <p:bldP spid="22" grpId="0"/>
      <p:bldP spid="21" grpId="0"/>
      <p:bldP spid="23" grpId="0"/>
      <p:bldP spid="24" grpId="0"/>
      <p:bldP spid="25" grpId="0"/>
      <p:bldP spid="26" grpId="0"/>
      <p:bldP spid="27" grpId="0"/>
      <p:bldP spid="28" grpId="0"/>
      <p:bldP spid="31" grpId="0"/>
      <p:bldP spid="32" grpId="0"/>
      <p:bldP spid="33" grpId="0"/>
      <p:bldP spid="34" grpId="0"/>
      <p:bldP spid="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C44B4FE-7386-F344-BD6D-469922755D66}"/>
              </a:ext>
            </a:extLst>
          </p:cNvPr>
          <p:cNvSpPr txBox="1"/>
          <p:nvPr/>
        </p:nvSpPr>
        <p:spPr>
          <a:xfrm>
            <a:off x="247508" y="276070"/>
            <a:ext cx="10402295"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prstClr val="black"/>
                </a:solidFill>
                <a:latin typeface="Montserrat" pitchFamily="2" charset="77"/>
              </a:rPr>
              <a:t>Diamo una vista allargata al Mercato della Comunicazione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prstClr val="black"/>
              </a:solidFill>
              <a:effectLst/>
              <a:uLnTx/>
              <a:uFillTx/>
              <a:latin typeface="Montserrat" pitchFamily="2" charset="77"/>
              <a:ea typeface="+mn-ea"/>
              <a:cs typeface="+mn-cs"/>
            </a:endParaRPr>
          </a:p>
        </p:txBody>
      </p:sp>
      <p:sp>
        <p:nvSpPr>
          <p:cNvPr id="8" name="CasellaDiTesto 7">
            <a:extLst>
              <a:ext uri="{FF2B5EF4-FFF2-40B4-BE49-F238E27FC236}">
                <a16:creationId xmlns:a16="http://schemas.microsoft.com/office/drawing/2014/main" id="{32596B55-E4C0-EC44-92A6-4966116980E4}"/>
              </a:ext>
            </a:extLst>
          </p:cNvPr>
          <p:cNvSpPr txBox="1"/>
          <p:nvPr/>
        </p:nvSpPr>
        <p:spPr>
          <a:xfrm>
            <a:off x="465874" y="6234555"/>
            <a:ext cx="4294765" cy="276999"/>
          </a:xfrm>
          <a:prstGeom prst="rect">
            <a:avLst/>
          </a:prstGeom>
          <a:noFill/>
        </p:spPr>
        <p:txBody>
          <a:bodyPr wrap="none" rtlCol="0">
            <a:spAutoFit/>
          </a:bodyPr>
          <a:lstStyle/>
          <a:p>
            <a:pPr>
              <a:defRPr/>
            </a:pPr>
            <a:r>
              <a:rPr kumimoji="0" lang="it-IT" sz="1200" b="1" i="0" u="none" strike="noStrike" kern="1200" cap="none" spc="0" normalizeH="0" baseline="0" noProof="0" dirty="0">
                <a:ln>
                  <a:noFill/>
                </a:ln>
                <a:solidFill>
                  <a:prstClr val="white">
                    <a:lumMod val="50000"/>
                  </a:prstClr>
                </a:solidFill>
                <a:effectLst/>
                <a:uLnTx/>
                <a:uFillTx/>
                <a:latin typeface="Montserrat" pitchFamily="2" charset="77"/>
                <a:ea typeface="+mn-ea"/>
                <a:cs typeface="+mn-cs"/>
              </a:rPr>
              <a:t>Fonte: UNA Media Hub su dati Nielsen + stime UNA</a:t>
            </a:r>
            <a:endParaRPr lang="it-IT" sz="1100" i="1" dirty="0">
              <a:solidFill>
                <a:schemeClr val="bg1">
                  <a:lumMod val="50000"/>
                </a:schemeClr>
              </a:solidFill>
              <a:latin typeface="Montserrat" pitchFamily="2" charset="77"/>
            </a:endParaRPr>
          </a:p>
        </p:txBody>
      </p:sp>
      <p:pic>
        <p:nvPicPr>
          <p:cNvPr id="36" name="Immagine 35">
            <a:extLst>
              <a:ext uri="{FF2B5EF4-FFF2-40B4-BE49-F238E27FC236}">
                <a16:creationId xmlns:a16="http://schemas.microsoft.com/office/drawing/2014/main" id="{B52A1601-8235-A241-B811-CF63BDC213D9}"/>
              </a:ext>
            </a:extLst>
          </p:cNvPr>
          <p:cNvPicPr>
            <a:picLocks noChangeAspect="1"/>
          </p:cNvPicPr>
          <p:nvPr/>
        </p:nvPicPr>
        <p:blipFill>
          <a:blip r:embed="rId3"/>
          <a:stretch>
            <a:fillRect/>
          </a:stretch>
        </p:blipFill>
        <p:spPr>
          <a:xfrm>
            <a:off x="10402539" y="0"/>
            <a:ext cx="1759607" cy="6858000"/>
          </a:xfrm>
          <a:prstGeom prst="rect">
            <a:avLst/>
          </a:prstGeom>
        </p:spPr>
      </p:pic>
      <p:graphicFrame>
        <p:nvGraphicFramePr>
          <p:cNvPr id="5" name="Chart 4">
            <a:extLst>
              <a:ext uri="{FF2B5EF4-FFF2-40B4-BE49-F238E27FC236}">
                <a16:creationId xmlns:a16="http://schemas.microsoft.com/office/drawing/2014/main" id="{2C170897-3435-1B54-253C-EEEDD08FAEE1}"/>
              </a:ext>
            </a:extLst>
          </p:cNvPr>
          <p:cNvGraphicFramePr/>
          <p:nvPr>
            <p:extLst>
              <p:ext uri="{D42A27DB-BD31-4B8C-83A1-F6EECF244321}">
                <p14:modId xmlns:p14="http://schemas.microsoft.com/office/powerpoint/2010/main" val="3054924407"/>
              </p:ext>
            </p:extLst>
          </p:nvPr>
        </p:nvGraphicFramePr>
        <p:xfrm>
          <a:off x="2327718" y="2265475"/>
          <a:ext cx="6527700" cy="3839853"/>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1D845AE6-C3DF-89FD-74FE-C814847DAA8F}"/>
              </a:ext>
            </a:extLst>
          </p:cNvPr>
          <p:cNvSpPr txBox="1"/>
          <p:nvPr/>
        </p:nvSpPr>
        <p:spPr>
          <a:xfrm>
            <a:off x="2865460" y="1838725"/>
            <a:ext cx="5323495" cy="683351"/>
          </a:xfrm>
          <a:prstGeom prst="rect">
            <a:avLst/>
          </a:prstGeom>
          <a:noFill/>
        </p:spPr>
        <p:txBody>
          <a:bodyPr wrap="square" lIns="0" tIns="0" rIns="0" bIns="0" rtlCol="0">
            <a:noAutofit/>
          </a:bodyPr>
          <a:lstStyle/>
          <a:p>
            <a:pPr marL="0" marR="0" lvl="0" indent="0" algn="ctr" defTabSz="1218804" rtl="0" eaLnBrk="1" fontAlgn="auto" latinLnBrk="0" hangingPunct="1">
              <a:lnSpc>
                <a:spcPct val="100000"/>
              </a:lnSpc>
              <a:spcBef>
                <a:spcPts val="0"/>
              </a:spcBef>
              <a:spcAft>
                <a:spcPts val="0"/>
              </a:spcAft>
              <a:buClrTx/>
              <a:buSzTx/>
              <a:buFontTx/>
              <a:buNone/>
              <a:tabLst/>
              <a:defRPr/>
            </a:pPr>
            <a:r>
              <a:rPr lang="it-IT" sz="3600" b="1" dirty="0">
                <a:solidFill>
                  <a:prstClr val="black"/>
                </a:solidFill>
                <a:latin typeface="Montserrat" pitchFamily="2" charset="77"/>
              </a:rPr>
              <a:t>14,6 </a:t>
            </a:r>
            <a:r>
              <a:rPr lang="it-IT" sz="2000" b="1" dirty="0">
                <a:solidFill>
                  <a:prstClr val="black"/>
                </a:solidFill>
                <a:latin typeface="Montserrat" pitchFamily="2" charset="77"/>
              </a:rPr>
              <a:t>miliardi €</a:t>
            </a:r>
            <a:endParaRPr lang="it-IT" sz="3600" b="1" dirty="0">
              <a:solidFill>
                <a:prstClr val="black"/>
              </a:solidFill>
              <a:latin typeface="Montserrat" pitchFamily="2" charset="77"/>
            </a:endParaRPr>
          </a:p>
        </p:txBody>
      </p:sp>
      <p:sp>
        <p:nvSpPr>
          <p:cNvPr id="3" name="TextBox 2">
            <a:extLst>
              <a:ext uri="{FF2B5EF4-FFF2-40B4-BE49-F238E27FC236}">
                <a16:creationId xmlns:a16="http://schemas.microsoft.com/office/drawing/2014/main" id="{40F3AB76-7646-C1AB-F25B-8713C7163FF2}"/>
              </a:ext>
            </a:extLst>
          </p:cNvPr>
          <p:cNvSpPr txBox="1"/>
          <p:nvPr/>
        </p:nvSpPr>
        <p:spPr>
          <a:xfrm>
            <a:off x="4435145" y="1515945"/>
            <a:ext cx="2184124" cy="386901"/>
          </a:xfrm>
          <a:prstGeom prst="rect">
            <a:avLst/>
          </a:prstGeom>
          <a:noFill/>
        </p:spPr>
        <p:txBody>
          <a:bodyPr wrap="square" lIns="0" tIns="0" rIns="0" bIns="0" rtlCol="0">
            <a:noAutofit/>
          </a:bodyPr>
          <a:lstStyle/>
          <a:p>
            <a:pPr marL="0" marR="0" lvl="0" indent="0" algn="ctr" defTabSz="1218804" rtl="0" eaLnBrk="1" fontAlgn="auto" latinLnBrk="0" hangingPunct="1">
              <a:lnSpc>
                <a:spcPct val="100000"/>
              </a:lnSpc>
              <a:spcBef>
                <a:spcPts val="0"/>
              </a:spcBef>
              <a:spcAft>
                <a:spcPts val="0"/>
              </a:spcAft>
              <a:buClrTx/>
              <a:buSzTx/>
              <a:buFontTx/>
              <a:buNone/>
              <a:tabLst/>
              <a:defRPr/>
            </a:pPr>
            <a:r>
              <a:rPr lang="it-IT" sz="2000" b="1" dirty="0">
                <a:solidFill>
                  <a:prstClr val="black"/>
                </a:solidFill>
                <a:latin typeface="Montserrat" pitchFamily="2" charset="77"/>
              </a:rPr>
              <a:t>2024</a:t>
            </a:r>
          </a:p>
        </p:txBody>
      </p:sp>
      <p:sp>
        <p:nvSpPr>
          <p:cNvPr id="4" name="TextBox 3">
            <a:extLst>
              <a:ext uri="{FF2B5EF4-FFF2-40B4-BE49-F238E27FC236}">
                <a16:creationId xmlns:a16="http://schemas.microsoft.com/office/drawing/2014/main" id="{4DDAF852-FF20-4B93-1712-74B27A2BC328}"/>
              </a:ext>
            </a:extLst>
          </p:cNvPr>
          <p:cNvSpPr txBox="1"/>
          <p:nvPr/>
        </p:nvSpPr>
        <p:spPr>
          <a:xfrm>
            <a:off x="6424974" y="4042734"/>
            <a:ext cx="1138240" cy="3155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377" rtl="0" eaLnBrk="1" fontAlgn="auto" latinLnBrk="0" hangingPunct="1">
              <a:lnSpc>
                <a:spcPct val="80000"/>
              </a:lnSpc>
              <a:spcBef>
                <a:spcPts val="0"/>
              </a:spcBef>
              <a:spcAft>
                <a:spcPts val="800"/>
              </a:spcAft>
              <a:buClrTx/>
              <a:buSzTx/>
              <a:buFontTx/>
              <a:buNone/>
              <a:tabLst/>
              <a:defRPr/>
            </a:pPr>
            <a:r>
              <a:rPr kumimoji="0" lang="it-IT" b="1" i="0" u="none" strike="noStrike" kern="0" cap="none" spc="0" normalizeH="0" baseline="0" noProof="0" dirty="0">
                <a:ln>
                  <a:noFill/>
                </a:ln>
                <a:uLnTx/>
                <a:uFillTx/>
                <a:latin typeface="Montserrat Medium" panose="00000600000000000000" pitchFamily="2" charset="0"/>
              </a:rPr>
              <a:t>28,8%</a:t>
            </a:r>
          </a:p>
        </p:txBody>
      </p:sp>
      <p:sp>
        <p:nvSpPr>
          <p:cNvPr id="6" name="TextBox 5">
            <a:extLst>
              <a:ext uri="{FF2B5EF4-FFF2-40B4-BE49-F238E27FC236}">
                <a16:creationId xmlns:a16="http://schemas.microsoft.com/office/drawing/2014/main" id="{D77630FA-B910-D14C-2DCD-7425B8F1CE77}"/>
              </a:ext>
            </a:extLst>
          </p:cNvPr>
          <p:cNvSpPr txBox="1"/>
          <p:nvPr/>
        </p:nvSpPr>
        <p:spPr>
          <a:xfrm>
            <a:off x="3683437" y="4096191"/>
            <a:ext cx="1138240" cy="3155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377" rtl="0" eaLnBrk="1" fontAlgn="auto" latinLnBrk="0" hangingPunct="1">
              <a:lnSpc>
                <a:spcPct val="80000"/>
              </a:lnSpc>
              <a:spcBef>
                <a:spcPts val="0"/>
              </a:spcBef>
              <a:spcAft>
                <a:spcPts val="800"/>
              </a:spcAft>
              <a:buClrTx/>
              <a:buSzTx/>
              <a:buFontTx/>
              <a:buNone/>
              <a:tabLst/>
              <a:defRPr/>
            </a:pPr>
            <a:r>
              <a:rPr kumimoji="0" lang="it-IT" b="1" i="0" u="none" strike="noStrike" kern="0" cap="none" spc="0" normalizeH="0" baseline="0" noProof="0" dirty="0">
                <a:ln>
                  <a:noFill/>
                </a:ln>
                <a:solidFill>
                  <a:schemeClr val="bg1"/>
                </a:solidFill>
                <a:uLnTx/>
                <a:uFillTx/>
                <a:latin typeface="Montserrat Medium" panose="00000600000000000000" pitchFamily="2" charset="0"/>
              </a:rPr>
              <a:t>71,2%</a:t>
            </a:r>
          </a:p>
        </p:txBody>
      </p:sp>
      <p:sp>
        <p:nvSpPr>
          <p:cNvPr id="9" name="CasellaDiTesto 6">
            <a:extLst>
              <a:ext uri="{FF2B5EF4-FFF2-40B4-BE49-F238E27FC236}">
                <a16:creationId xmlns:a16="http://schemas.microsoft.com/office/drawing/2014/main" id="{BFEBDBEC-A4A6-FDF5-19C6-A00178E49FA0}"/>
              </a:ext>
            </a:extLst>
          </p:cNvPr>
          <p:cNvSpPr txBox="1"/>
          <p:nvPr/>
        </p:nvSpPr>
        <p:spPr>
          <a:xfrm>
            <a:off x="1356413" y="3202793"/>
            <a:ext cx="2396237" cy="1908215"/>
          </a:xfrm>
          <a:prstGeom prst="rect">
            <a:avLst/>
          </a:prstGeom>
          <a:noFill/>
        </p:spPr>
        <p:txBody>
          <a:bodyPr wrap="square" rtlCol="0">
            <a:spAutoFit/>
          </a:bodyPr>
          <a:lstStyle/>
          <a:p>
            <a:pPr marL="0" marR="0" lvl="0" indent="0" defTabSz="914400" rtl="0" eaLnBrk="1" fontAlgn="auto" latinLnBrk="0" hangingPunct="1">
              <a:spcBef>
                <a:spcPts val="0"/>
              </a:spcBef>
              <a:spcAft>
                <a:spcPts val="0"/>
              </a:spcAft>
              <a:buClrTx/>
              <a:buSzTx/>
              <a:buFontTx/>
              <a:buNone/>
              <a:tabLst/>
              <a:defRPr/>
            </a:pPr>
            <a:r>
              <a:rPr kumimoji="0" lang="it-IT" sz="2000" b="1" i="0" u="none" strike="noStrike" kern="1200" cap="none" spc="0" normalizeH="0" baseline="0" noProof="0" dirty="0">
                <a:ln>
                  <a:noFill/>
                </a:ln>
                <a:solidFill>
                  <a:schemeClr val="accent1"/>
                </a:solidFill>
                <a:effectLst/>
                <a:uLnTx/>
                <a:uFillTx/>
                <a:latin typeface="Montserrat" pitchFamily="2" charset="77"/>
                <a:ea typeface="+mn-ea"/>
                <a:cs typeface="+mn-cs"/>
              </a:rPr>
              <a:t>Mercato </a:t>
            </a:r>
            <a:r>
              <a:rPr kumimoji="0" lang="it-IT" sz="2000" b="1" i="0" u="none" strike="noStrike" kern="1200" cap="none" spc="0" normalizeH="0" baseline="0" noProof="0" dirty="0" err="1">
                <a:ln>
                  <a:noFill/>
                </a:ln>
                <a:solidFill>
                  <a:schemeClr val="accent1"/>
                </a:solidFill>
                <a:effectLst/>
                <a:uLnTx/>
                <a:uFillTx/>
                <a:latin typeface="Montserrat" pitchFamily="2" charset="77"/>
                <a:ea typeface="+mn-ea"/>
                <a:cs typeface="+mn-cs"/>
              </a:rPr>
              <a:t>Adv</a:t>
            </a:r>
            <a:r>
              <a:rPr kumimoji="0" lang="it-IT" sz="2000" b="1" i="0" u="none" strike="noStrike" kern="1200" cap="none" spc="0" normalizeH="0" baseline="0" noProof="0" dirty="0">
                <a:ln>
                  <a:noFill/>
                </a:ln>
                <a:solidFill>
                  <a:schemeClr val="accent1"/>
                </a:solidFill>
                <a:effectLst/>
                <a:uLnTx/>
                <a:uFillTx/>
                <a:latin typeface="Montserrat" pitchFamily="2" charset="77"/>
                <a:ea typeface="+mn-ea"/>
                <a:cs typeface="+mn-cs"/>
              </a:rPr>
              <a:t> tradizionale</a:t>
            </a:r>
          </a:p>
          <a:p>
            <a:pPr marL="0" marR="0" lvl="0" indent="0" defTabSz="914400" rtl="0" eaLnBrk="1" fontAlgn="auto" latinLnBrk="0" hangingPunct="1">
              <a:lnSpc>
                <a:spcPct val="50000"/>
              </a:lnSpc>
              <a:spcBef>
                <a:spcPts val="0"/>
              </a:spcBef>
              <a:spcAft>
                <a:spcPts val="0"/>
              </a:spcAft>
              <a:buClrTx/>
              <a:buSzTx/>
              <a:buFontTx/>
              <a:buNone/>
              <a:tabLst/>
              <a:defRPr/>
            </a:pPr>
            <a:endParaRPr kumimoji="0" lang="it-IT" sz="2000" b="1" i="0" u="none" strike="noStrike" kern="1200" cap="none" spc="0" normalizeH="0" baseline="0" noProof="0" dirty="0">
              <a:ln>
                <a:noFill/>
              </a:ln>
              <a:solidFill>
                <a:srgbClr val="7030A0"/>
              </a:solidFill>
              <a:effectLst/>
              <a:uLnTx/>
              <a:uFillTx/>
              <a:latin typeface="Montserrat" pitchFamily="2" charset="77"/>
              <a:ea typeface="+mn-ea"/>
              <a:cs typeface="+mn-cs"/>
            </a:endParaRPr>
          </a:p>
          <a:p>
            <a:pPr marL="0" marR="0" lvl="0" indent="0" defTabSz="914400" rtl="0" eaLnBrk="1" fontAlgn="auto" latinLnBrk="0" hangingPunct="1">
              <a:lnSpc>
                <a:spcPct val="50000"/>
              </a:lnSpc>
              <a:spcBef>
                <a:spcPts val="0"/>
              </a:spcBef>
              <a:spcAft>
                <a:spcPts val="0"/>
              </a:spcAft>
              <a:buClrTx/>
              <a:buSzTx/>
              <a:buFontTx/>
              <a:buNone/>
              <a:tabLst/>
              <a:defRPr/>
            </a:pPr>
            <a:endParaRPr lang="it-IT" sz="3200" b="1" dirty="0">
              <a:solidFill>
                <a:srgbClr val="7030A0"/>
              </a:solidFill>
              <a:latin typeface="Montserrat" pitchFamily="2" charset="77"/>
            </a:endParaRPr>
          </a:p>
          <a:p>
            <a:pPr marL="0" marR="0" lvl="0" indent="0" defTabSz="914400" rtl="0" eaLnBrk="1" fontAlgn="auto" latinLnBrk="0" hangingPunct="1">
              <a:lnSpc>
                <a:spcPct val="50000"/>
              </a:lnSpc>
              <a:spcBef>
                <a:spcPts val="0"/>
              </a:spcBef>
              <a:spcAft>
                <a:spcPts val="0"/>
              </a:spcAft>
              <a:buClrTx/>
              <a:buSzTx/>
              <a:buFontTx/>
              <a:buNone/>
              <a:tabLst/>
              <a:defRPr/>
            </a:pPr>
            <a:r>
              <a:rPr lang="it-IT" sz="3200" b="1" dirty="0">
                <a:solidFill>
                  <a:schemeClr val="accent1"/>
                </a:solidFill>
                <a:latin typeface="Montserrat" pitchFamily="2" charset="77"/>
              </a:rPr>
              <a:t>10,4</a:t>
            </a:r>
            <a:r>
              <a:rPr kumimoji="0" lang="it-IT" sz="2000" b="1" i="0" u="none" strike="noStrike" kern="1200" cap="none" spc="0" normalizeH="0" baseline="0" noProof="0" dirty="0">
                <a:ln>
                  <a:noFill/>
                </a:ln>
                <a:solidFill>
                  <a:schemeClr val="accent1"/>
                </a:solidFill>
                <a:effectLst/>
                <a:uLnTx/>
                <a:uFillTx/>
                <a:latin typeface="Montserrat" pitchFamily="2" charset="77"/>
                <a:ea typeface="+mn-ea"/>
                <a:cs typeface="+mn-cs"/>
              </a:rPr>
              <a:t> </a:t>
            </a:r>
            <a:r>
              <a:rPr kumimoji="0" lang="it-IT" b="1" i="0" u="none" strike="noStrike" kern="1200" cap="none" spc="0" normalizeH="0" baseline="0" noProof="0" dirty="0">
                <a:ln>
                  <a:noFill/>
                </a:ln>
                <a:solidFill>
                  <a:prstClr val="black"/>
                </a:solidFill>
                <a:effectLst/>
                <a:uLnTx/>
                <a:uFillTx/>
                <a:latin typeface="Montserrat" pitchFamily="2" charset="77"/>
                <a:ea typeface="+mn-ea"/>
                <a:cs typeface="+mn-cs"/>
              </a:rPr>
              <a:t>miliardi €</a:t>
            </a:r>
          </a:p>
          <a:p>
            <a:pPr marL="0" marR="0" lvl="0" indent="0" defTabSz="914400" rtl="0" eaLnBrk="1" fontAlgn="auto" latinLnBrk="0" hangingPunct="1">
              <a:lnSpc>
                <a:spcPct val="50000"/>
              </a:lnSpc>
              <a:spcBef>
                <a:spcPts val="0"/>
              </a:spcBef>
              <a:spcAft>
                <a:spcPts val="0"/>
              </a:spcAft>
              <a:buClrTx/>
              <a:buSzTx/>
              <a:buFontTx/>
              <a:buNone/>
              <a:tabLst/>
              <a:defRPr/>
            </a:pPr>
            <a:endParaRPr kumimoji="0" lang="it-IT" sz="1600" i="0" u="none" strike="noStrike" kern="1200" cap="none" spc="0" normalizeH="0" baseline="0" noProof="0" dirty="0">
              <a:ln>
                <a:noFill/>
              </a:ln>
              <a:solidFill>
                <a:prstClr val="black"/>
              </a:solidFill>
              <a:effectLst/>
              <a:uLnTx/>
              <a:uFillTx/>
              <a:latin typeface="Montserrat" pitchFamily="2" charset="77"/>
              <a:ea typeface="+mn-ea"/>
              <a:cs typeface="+mn-cs"/>
            </a:endParaRPr>
          </a:p>
          <a:p>
            <a:pPr marL="0" marR="0" lvl="0" indent="0" defTabSz="914400" rtl="0" eaLnBrk="1" fontAlgn="auto" latinLnBrk="0" hangingPunct="1">
              <a:lnSpc>
                <a:spcPct val="50000"/>
              </a:lnSpc>
              <a:spcBef>
                <a:spcPts val="0"/>
              </a:spcBef>
              <a:spcAft>
                <a:spcPts val="0"/>
              </a:spcAft>
              <a:buClrTx/>
              <a:buSzTx/>
              <a:buFontTx/>
              <a:buNone/>
              <a:tabLst/>
              <a:defRPr/>
            </a:pPr>
            <a:r>
              <a:rPr lang="it-IT" sz="1600" dirty="0">
                <a:solidFill>
                  <a:prstClr val="black"/>
                </a:solidFill>
                <a:latin typeface="Montserrat" pitchFamily="2" charset="77"/>
              </a:rPr>
              <a:t>(+5,0% vs 2023)</a:t>
            </a:r>
            <a:endParaRPr kumimoji="0" lang="it-IT" sz="2000" i="1" u="none" strike="noStrike" kern="1200" cap="none" spc="0" normalizeH="0" baseline="0" noProof="0" dirty="0">
              <a:ln>
                <a:noFill/>
              </a:ln>
              <a:solidFill>
                <a:prstClr val="black"/>
              </a:solidFill>
              <a:effectLst/>
              <a:uLnTx/>
              <a:uFillTx/>
              <a:latin typeface="Montserrat" pitchFamily="2" charset="77"/>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prstClr val="black"/>
              </a:solidFill>
              <a:effectLst/>
              <a:uLnTx/>
              <a:uFillTx/>
              <a:latin typeface="Montserrat" pitchFamily="2" charset="77"/>
              <a:ea typeface="+mn-ea"/>
              <a:cs typeface="+mn-cs"/>
            </a:endParaRPr>
          </a:p>
        </p:txBody>
      </p:sp>
      <p:sp>
        <p:nvSpPr>
          <p:cNvPr id="10" name="CasellaDiTesto 6">
            <a:extLst>
              <a:ext uri="{FF2B5EF4-FFF2-40B4-BE49-F238E27FC236}">
                <a16:creationId xmlns:a16="http://schemas.microsoft.com/office/drawing/2014/main" id="{1501BD65-FDF6-C431-887B-9377D57D8964}"/>
              </a:ext>
            </a:extLst>
          </p:cNvPr>
          <p:cNvSpPr txBox="1"/>
          <p:nvPr/>
        </p:nvSpPr>
        <p:spPr>
          <a:xfrm>
            <a:off x="7764940" y="3023888"/>
            <a:ext cx="2231079" cy="1908215"/>
          </a:xfrm>
          <a:prstGeom prst="rect">
            <a:avLst/>
          </a:prstGeom>
          <a:noFill/>
        </p:spPr>
        <p:txBody>
          <a:bodyPr wrap="square" rtlCol="0">
            <a:spAutoFit/>
          </a:bodyPr>
          <a:lstStyle/>
          <a:p>
            <a:pPr marL="0" marR="0" lvl="0" indent="0" defTabSz="914400" rtl="0" eaLnBrk="1" fontAlgn="auto" latinLnBrk="0" hangingPunct="1">
              <a:spcBef>
                <a:spcPts val="0"/>
              </a:spcBef>
              <a:spcAft>
                <a:spcPts val="0"/>
              </a:spcAft>
              <a:buClrTx/>
              <a:buSzTx/>
              <a:buFontTx/>
              <a:buNone/>
              <a:tabLst/>
              <a:defRPr/>
            </a:pPr>
            <a:r>
              <a:rPr kumimoji="0" lang="it-IT" sz="2000" b="1" i="0" u="none" strike="noStrike" kern="1200" cap="none" spc="0" normalizeH="0" baseline="0" noProof="0" dirty="0" err="1">
                <a:ln>
                  <a:noFill/>
                </a:ln>
                <a:solidFill>
                  <a:schemeClr val="accent4"/>
                </a:solidFill>
                <a:effectLst/>
                <a:uLnTx/>
                <a:uFillTx/>
                <a:latin typeface="Montserrat" pitchFamily="2" charset="77"/>
                <a:ea typeface="+mn-ea"/>
                <a:cs typeface="+mn-cs"/>
              </a:rPr>
              <a:t>Experiential</a:t>
            </a:r>
            <a:r>
              <a:rPr kumimoji="0" lang="it-IT" sz="2000" b="1" i="0" u="none" strike="noStrike" kern="1200" cap="none" spc="0" normalizeH="0" baseline="0" noProof="0" dirty="0">
                <a:ln>
                  <a:noFill/>
                </a:ln>
                <a:solidFill>
                  <a:schemeClr val="accent4"/>
                </a:solidFill>
                <a:effectLst/>
                <a:uLnTx/>
                <a:uFillTx/>
                <a:latin typeface="Montserrat" pitchFamily="2" charset="77"/>
                <a:ea typeface="+mn-ea"/>
                <a:cs typeface="+mn-cs"/>
              </a:rPr>
              <a:t> Market</a:t>
            </a:r>
          </a:p>
          <a:p>
            <a:pPr marL="0" marR="0" lvl="0" indent="0" defTabSz="914400" rtl="0" eaLnBrk="1" fontAlgn="auto" latinLnBrk="0" hangingPunct="1">
              <a:lnSpc>
                <a:spcPct val="50000"/>
              </a:lnSpc>
              <a:spcBef>
                <a:spcPts val="0"/>
              </a:spcBef>
              <a:spcAft>
                <a:spcPts val="0"/>
              </a:spcAft>
              <a:buClrTx/>
              <a:buSzTx/>
              <a:buFontTx/>
              <a:buNone/>
              <a:tabLst/>
              <a:defRPr/>
            </a:pPr>
            <a:endParaRPr kumimoji="0" lang="it-IT" sz="2000" b="1" i="0" u="none" strike="noStrike" kern="1200" cap="none" spc="0" normalizeH="0" baseline="0" noProof="0" dirty="0">
              <a:ln>
                <a:noFill/>
              </a:ln>
              <a:solidFill>
                <a:srgbClr val="7030A0"/>
              </a:solidFill>
              <a:effectLst/>
              <a:uLnTx/>
              <a:uFillTx/>
              <a:latin typeface="Montserrat" pitchFamily="2" charset="77"/>
              <a:ea typeface="+mn-ea"/>
              <a:cs typeface="+mn-cs"/>
            </a:endParaRPr>
          </a:p>
          <a:p>
            <a:pPr marL="0" marR="0" lvl="0" indent="0" defTabSz="914400" rtl="0" eaLnBrk="1" fontAlgn="auto" latinLnBrk="0" hangingPunct="1">
              <a:lnSpc>
                <a:spcPct val="50000"/>
              </a:lnSpc>
              <a:spcBef>
                <a:spcPts val="0"/>
              </a:spcBef>
              <a:spcAft>
                <a:spcPts val="0"/>
              </a:spcAft>
              <a:buClrTx/>
              <a:buSzTx/>
              <a:buFontTx/>
              <a:buNone/>
              <a:tabLst/>
              <a:defRPr/>
            </a:pPr>
            <a:endParaRPr lang="it-IT" sz="3200" b="1" dirty="0">
              <a:solidFill>
                <a:srgbClr val="7030A0"/>
              </a:solidFill>
              <a:latin typeface="Montserrat" pitchFamily="2" charset="77"/>
            </a:endParaRPr>
          </a:p>
          <a:p>
            <a:pPr marL="0" marR="0" lvl="0" indent="0" defTabSz="914400" rtl="0" eaLnBrk="1" fontAlgn="auto" latinLnBrk="0" hangingPunct="1">
              <a:lnSpc>
                <a:spcPct val="50000"/>
              </a:lnSpc>
              <a:spcBef>
                <a:spcPts val="0"/>
              </a:spcBef>
              <a:spcAft>
                <a:spcPts val="0"/>
              </a:spcAft>
              <a:buClrTx/>
              <a:buSzTx/>
              <a:buFontTx/>
              <a:buNone/>
              <a:tabLst/>
              <a:defRPr/>
            </a:pPr>
            <a:r>
              <a:rPr kumimoji="0" lang="it-IT" sz="3200" b="1" i="0" u="none" strike="noStrike" kern="1200" cap="none" spc="0" normalizeH="0" baseline="0" noProof="0" dirty="0">
                <a:ln>
                  <a:noFill/>
                </a:ln>
                <a:solidFill>
                  <a:schemeClr val="accent4"/>
                </a:solidFill>
                <a:effectLst/>
                <a:uLnTx/>
                <a:uFillTx/>
                <a:latin typeface="Montserrat" pitchFamily="2" charset="77"/>
                <a:ea typeface="+mn-ea"/>
                <a:cs typeface="+mn-cs"/>
              </a:rPr>
              <a:t>4,2</a:t>
            </a:r>
            <a:r>
              <a:rPr kumimoji="0" lang="it-IT" sz="2000" b="1" i="0" u="none" strike="noStrike" kern="1200" cap="none" spc="0" normalizeH="0" baseline="0" noProof="0" dirty="0">
                <a:ln>
                  <a:noFill/>
                </a:ln>
                <a:solidFill>
                  <a:prstClr val="black"/>
                </a:solidFill>
                <a:effectLst/>
                <a:uLnTx/>
                <a:uFillTx/>
                <a:latin typeface="Montserrat" pitchFamily="2" charset="77"/>
                <a:ea typeface="+mn-ea"/>
                <a:cs typeface="+mn-cs"/>
              </a:rPr>
              <a:t> </a:t>
            </a:r>
            <a:r>
              <a:rPr kumimoji="0" lang="it-IT" b="1" i="0" u="none" strike="noStrike" kern="1200" cap="none" spc="0" normalizeH="0" baseline="0" noProof="0" dirty="0">
                <a:ln>
                  <a:noFill/>
                </a:ln>
                <a:solidFill>
                  <a:prstClr val="black"/>
                </a:solidFill>
                <a:effectLst/>
                <a:uLnTx/>
                <a:uFillTx/>
                <a:latin typeface="Montserrat" pitchFamily="2" charset="77"/>
                <a:ea typeface="+mn-ea"/>
                <a:cs typeface="+mn-cs"/>
              </a:rPr>
              <a:t>miliardi €</a:t>
            </a:r>
          </a:p>
          <a:p>
            <a:pPr marL="0" marR="0" lvl="0" indent="0" defTabSz="914400" rtl="0" eaLnBrk="1" fontAlgn="auto" latinLnBrk="0" hangingPunct="1">
              <a:lnSpc>
                <a:spcPct val="50000"/>
              </a:lnSpc>
              <a:spcBef>
                <a:spcPts val="0"/>
              </a:spcBef>
              <a:spcAft>
                <a:spcPts val="0"/>
              </a:spcAft>
              <a:buClrTx/>
              <a:buSzTx/>
              <a:buFontTx/>
              <a:buNone/>
              <a:tabLst/>
              <a:defRPr/>
            </a:pPr>
            <a:endParaRPr kumimoji="0" lang="it-IT" sz="1600" i="0" u="none" strike="noStrike" kern="1200" cap="none" spc="0" normalizeH="0" baseline="0" noProof="0" dirty="0">
              <a:ln>
                <a:noFill/>
              </a:ln>
              <a:solidFill>
                <a:prstClr val="black"/>
              </a:solidFill>
              <a:effectLst/>
              <a:uLnTx/>
              <a:uFillTx/>
              <a:latin typeface="Montserrat" pitchFamily="2" charset="77"/>
              <a:ea typeface="+mn-ea"/>
              <a:cs typeface="+mn-cs"/>
            </a:endParaRPr>
          </a:p>
          <a:p>
            <a:pPr marL="0" marR="0" lvl="0" indent="0" defTabSz="914400" rtl="0" eaLnBrk="1" fontAlgn="auto" latinLnBrk="0" hangingPunct="1">
              <a:lnSpc>
                <a:spcPct val="50000"/>
              </a:lnSpc>
              <a:spcBef>
                <a:spcPts val="0"/>
              </a:spcBef>
              <a:spcAft>
                <a:spcPts val="0"/>
              </a:spcAft>
              <a:buClrTx/>
              <a:buSzTx/>
              <a:buFontTx/>
              <a:buNone/>
              <a:tabLst/>
              <a:defRPr/>
            </a:pPr>
            <a:r>
              <a:rPr lang="it-IT" sz="1600" dirty="0">
                <a:solidFill>
                  <a:prstClr val="black"/>
                </a:solidFill>
                <a:latin typeface="Montserrat" pitchFamily="2" charset="77"/>
              </a:rPr>
              <a:t>(+10,3% vs 2023)</a:t>
            </a:r>
            <a:endParaRPr kumimoji="0" lang="it-IT" sz="2000" i="1" u="none" strike="noStrike" kern="1200" cap="none" spc="0" normalizeH="0" baseline="0" noProof="0" dirty="0">
              <a:ln>
                <a:noFill/>
              </a:ln>
              <a:solidFill>
                <a:prstClr val="black"/>
              </a:solidFill>
              <a:effectLst/>
              <a:uLnTx/>
              <a:uFillTx/>
              <a:latin typeface="Montserrat" pitchFamily="2" charset="77"/>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prstClr val="black"/>
              </a:solidFill>
              <a:effectLst/>
              <a:uLnTx/>
              <a:uFillTx/>
              <a:latin typeface="Montserrat" pitchFamily="2" charset="77"/>
              <a:ea typeface="+mn-ea"/>
              <a:cs typeface="+mn-cs"/>
            </a:endParaRPr>
          </a:p>
        </p:txBody>
      </p:sp>
    </p:spTree>
    <p:extLst>
      <p:ext uri="{BB962C8B-B14F-4D97-AF65-F5344CB8AC3E}">
        <p14:creationId xmlns:p14="http://schemas.microsoft.com/office/powerpoint/2010/main" val="699701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B272D8-3B2C-3355-43F5-9C1E5EEACB09}"/>
              </a:ext>
            </a:extLst>
          </p:cNvPr>
          <p:cNvSpPr/>
          <p:nvPr/>
        </p:nvSpPr>
        <p:spPr>
          <a:xfrm>
            <a:off x="0" y="1"/>
            <a:ext cx="11644243" cy="6858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6" name="Immagine 35">
            <a:extLst>
              <a:ext uri="{FF2B5EF4-FFF2-40B4-BE49-F238E27FC236}">
                <a16:creationId xmlns:a16="http://schemas.microsoft.com/office/drawing/2014/main" id="{B52A1601-8235-A241-B811-CF63BDC213D9}"/>
              </a:ext>
            </a:extLst>
          </p:cNvPr>
          <p:cNvPicPr>
            <a:picLocks noChangeAspect="1"/>
          </p:cNvPicPr>
          <p:nvPr/>
        </p:nvPicPr>
        <p:blipFill>
          <a:blip r:embed="rId2"/>
          <a:stretch>
            <a:fillRect/>
          </a:stretch>
        </p:blipFill>
        <p:spPr>
          <a:xfrm>
            <a:off x="10187638" y="0"/>
            <a:ext cx="2004362" cy="6858000"/>
          </a:xfrm>
          <a:prstGeom prst="rect">
            <a:avLst/>
          </a:prstGeom>
        </p:spPr>
      </p:pic>
      <p:pic>
        <p:nvPicPr>
          <p:cNvPr id="6" name="Immagine 5">
            <a:extLst>
              <a:ext uri="{FF2B5EF4-FFF2-40B4-BE49-F238E27FC236}">
                <a16:creationId xmlns:a16="http://schemas.microsoft.com/office/drawing/2014/main" id="{E5C0BE42-3401-E84A-B019-D42B378F7E85}"/>
              </a:ext>
            </a:extLst>
          </p:cNvPr>
          <p:cNvPicPr>
            <a:picLocks noChangeAspect="1"/>
          </p:cNvPicPr>
          <p:nvPr/>
        </p:nvPicPr>
        <p:blipFill>
          <a:blip r:embed="rId3"/>
          <a:stretch>
            <a:fillRect/>
          </a:stretch>
        </p:blipFill>
        <p:spPr>
          <a:xfrm>
            <a:off x="10688296" y="469555"/>
            <a:ext cx="1218302" cy="489449"/>
          </a:xfrm>
          <a:prstGeom prst="rect">
            <a:avLst/>
          </a:prstGeom>
        </p:spPr>
      </p:pic>
      <p:sp>
        <p:nvSpPr>
          <p:cNvPr id="8" name="CasellaDiTesto 6">
            <a:extLst>
              <a:ext uri="{FF2B5EF4-FFF2-40B4-BE49-F238E27FC236}">
                <a16:creationId xmlns:a16="http://schemas.microsoft.com/office/drawing/2014/main" id="{79C1ACE8-9525-A496-5454-C9FDE97C27BA}"/>
              </a:ext>
            </a:extLst>
          </p:cNvPr>
          <p:cNvSpPr txBox="1"/>
          <p:nvPr/>
        </p:nvSpPr>
        <p:spPr>
          <a:xfrm>
            <a:off x="2259338" y="3069973"/>
            <a:ext cx="7763726" cy="584775"/>
          </a:xfrm>
          <a:prstGeom prst="rect">
            <a:avLst/>
          </a:prstGeom>
          <a:noFill/>
        </p:spPr>
        <p:txBody>
          <a:bodyPr wrap="square" rtlCol="0">
            <a:spAutoFit/>
          </a:bodyPr>
          <a:lstStyle/>
          <a:p>
            <a:pPr algn="ctr"/>
            <a:r>
              <a:rPr lang="it-IT" sz="3200" b="1" dirty="0">
                <a:latin typeface="Montserrat" pitchFamily="2" charset="77"/>
              </a:rPr>
              <a:t>Grazie!</a:t>
            </a:r>
          </a:p>
        </p:txBody>
      </p:sp>
    </p:spTree>
    <p:extLst>
      <p:ext uri="{BB962C8B-B14F-4D97-AF65-F5344CB8AC3E}">
        <p14:creationId xmlns:p14="http://schemas.microsoft.com/office/powerpoint/2010/main" val="3165700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C44B4FE-7386-F344-BD6D-469922755D66}"/>
              </a:ext>
            </a:extLst>
          </p:cNvPr>
          <p:cNvSpPr txBox="1"/>
          <p:nvPr/>
        </p:nvSpPr>
        <p:spPr>
          <a:xfrm>
            <a:off x="456589" y="331412"/>
            <a:ext cx="101375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prstClr val="black"/>
                </a:solidFill>
                <a:latin typeface="Montserrat" pitchFamily="2" charset="77"/>
              </a:rPr>
              <a:t>Viviamo in uno stato di </a:t>
            </a:r>
            <a:r>
              <a:rPr lang="it-IT" sz="2800" b="1" i="1" dirty="0">
                <a:solidFill>
                  <a:prstClr val="black"/>
                </a:solidFill>
                <a:latin typeface="Montserrat" pitchFamily="2" charset="77"/>
              </a:rPr>
              <a:t>permacrisi</a:t>
            </a:r>
            <a:endParaRPr kumimoji="0" lang="it-IT" sz="2800" b="1" i="1" u="none" strike="noStrike" kern="1200" cap="none" spc="0" normalizeH="0" baseline="0" noProof="0" dirty="0">
              <a:ln>
                <a:noFill/>
              </a:ln>
              <a:solidFill>
                <a:prstClr val="black"/>
              </a:solidFill>
              <a:effectLst/>
              <a:uLnTx/>
              <a:uFillTx/>
              <a:latin typeface="Montserrat" pitchFamily="2" charset="77"/>
              <a:ea typeface="+mn-ea"/>
              <a:cs typeface="+mn-cs"/>
            </a:endParaRPr>
          </a:p>
        </p:txBody>
      </p:sp>
      <p:pic>
        <p:nvPicPr>
          <p:cNvPr id="36" name="Immagine 35">
            <a:extLst>
              <a:ext uri="{FF2B5EF4-FFF2-40B4-BE49-F238E27FC236}">
                <a16:creationId xmlns:a16="http://schemas.microsoft.com/office/drawing/2014/main" id="{B52A1601-8235-A241-B811-CF63BDC213D9}"/>
              </a:ext>
            </a:extLst>
          </p:cNvPr>
          <p:cNvPicPr>
            <a:picLocks noChangeAspect="1"/>
          </p:cNvPicPr>
          <p:nvPr/>
        </p:nvPicPr>
        <p:blipFill>
          <a:blip r:embed="rId3"/>
          <a:stretch>
            <a:fillRect/>
          </a:stretch>
        </p:blipFill>
        <p:spPr>
          <a:xfrm>
            <a:off x="10157785" y="0"/>
            <a:ext cx="2004362" cy="6858000"/>
          </a:xfrm>
          <a:prstGeom prst="rect">
            <a:avLst/>
          </a:prstGeom>
        </p:spPr>
      </p:pic>
      <p:pic>
        <p:nvPicPr>
          <p:cNvPr id="6" name="Immagine 5">
            <a:extLst>
              <a:ext uri="{FF2B5EF4-FFF2-40B4-BE49-F238E27FC236}">
                <a16:creationId xmlns:a16="http://schemas.microsoft.com/office/drawing/2014/main" id="{E5C0BE42-3401-E84A-B019-D42B378F7E85}"/>
              </a:ext>
            </a:extLst>
          </p:cNvPr>
          <p:cNvPicPr>
            <a:picLocks noChangeAspect="1"/>
          </p:cNvPicPr>
          <p:nvPr/>
        </p:nvPicPr>
        <p:blipFill>
          <a:blip r:embed="rId4"/>
          <a:stretch>
            <a:fillRect/>
          </a:stretch>
        </p:blipFill>
        <p:spPr>
          <a:xfrm>
            <a:off x="10688296" y="469555"/>
            <a:ext cx="1218302" cy="489449"/>
          </a:xfrm>
          <a:prstGeom prst="rect">
            <a:avLst/>
          </a:prstGeom>
        </p:spPr>
      </p:pic>
      <p:graphicFrame>
        <p:nvGraphicFramePr>
          <p:cNvPr id="2" name="Chart 1">
            <a:extLst>
              <a:ext uri="{FF2B5EF4-FFF2-40B4-BE49-F238E27FC236}">
                <a16:creationId xmlns:a16="http://schemas.microsoft.com/office/drawing/2014/main" id="{82B71692-F31F-9DF3-36B0-A27B54A21ECC}"/>
              </a:ext>
            </a:extLst>
          </p:cNvPr>
          <p:cNvGraphicFramePr/>
          <p:nvPr>
            <p:extLst>
              <p:ext uri="{D42A27DB-BD31-4B8C-83A1-F6EECF244321}">
                <p14:modId xmlns:p14="http://schemas.microsoft.com/office/powerpoint/2010/main" val="28211480"/>
              </p:ext>
            </p:extLst>
          </p:nvPr>
        </p:nvGraphicFramePr>
        <p:xfrm>
          <a:off x="1644645" y="1604728"/>
          <a:ext cx="8689036" cy="1335943"/>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Box 19">
            <a:extLst>
              <a:ext uri="{FF2B5EF4-FFF2-40B4-BE49-F238E27FC236}">
                <a16:creationId xmlns:a16="http://schemas.microsoft.com/office/drawing/2014/main" id="{8FD146CF-4D61-52C6-C2DD-A5D00D3B7239}"/>
              </a:ext>
            </a:extLst>
          </p:cNvPr>
          <p:cNvSpPr txBox="1"/>
          <p:nvPr/>
        </p:nvSpPr>
        <p:spPr>
          <a:xfrm>
            <a:off x="1067128" y="1494590"/>
            <a:ext cx="76519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0A2756"/>
                </a:solidFill>
                <a:effectLst/>
                <a:uLnTx/>
                <a:uFillTx/>
                <a:latin typeface="Poppins Regular"/>
                <a:ea typeface="+mn-ea"/>
                <a:cs typeface="+mn-cs"/>
              </a:rPr>
              <a:t>%var. </a:t>
            </a:r>
            <a:r>
              <a:rPr kumimoji="0" lang="it-IT" sz="900" b="0" i="0" u="none" strike="noStrike" kern="1200" cap="none" spc="0" normalizeH="0" baseline="0" noProof="0" dirty="0" err="1">
                <a:ln>
                  <a:noFill/>
                </a:ln>
                <a:solidFill>
                  <a:srgbClr val="0A2756"/>
                </a:solidFill>
                <a:effectLst/>
                <a:uLnTx/>
                <a:uFillTx/>
                <a:latin typeface="Poppins Regular"/>
                <a:ea typeface="+mn-ea"/>
                <a:cs typeface="+mn-cs"/>
              </a:rPr>
              <a:t>YoY</a:t>
            </a:r>
            <a:endParaRPr kumimoji="0" lang="it-IT" sz="900" b="0" i="0" u="none" strike="noStrike" kern="1200" cap="none" spc="0" normalizeH="0" baseline="0" noProof="0" dirty="0">
              <a:ln>
                <a:noFill/>
              </a:ln>
              <a:solidFill>
                <a:srgbClr val="0A2756"/>
              </a:solidFill>
              <a:effectLst/>
              <a:uLnTx/>
              <a:uFillTx/>
              <a:latin typeface="Poppins Regular"/>
              <a:ea typeface="+mn-ea"/>
              <a:cs typeface="+mn-cs"/>
            </a:endParaRPr>
          </a:p>
        </p:txBody>
      </p:sp>
      <p:graphicFrame>
        <p:nvGraphicFramePr>
          <p:cNvPr id="21" name="Chart 20">
            <a:extLst>
              <a:ext uri="{FF2B5EF4-FFF2-40B4-BE49-F238E27FC236}">
                <a16:creationId xmlns:a16="http://schemas.microsoft.com/office/drawing/2014/main" id="{2BA7B8A0-9E87-600F-9930-906D2AD77CA4}"/>
              </a:ext>
            </a:extLst>
          </p:cNvPr>
          <p:cNvGraphicFramePr/>
          <p:nvPr>
            <p:extLst>
              <p:ext uri="{D42A27DB-BD31-4B8C-83A1-F6EECF244321}">
                <p14:modId xmlns:p14="http://schemas.microsoft.com/office/powerpoint/2010/main" val="746050665"/>
              </p:ext>
            </p:extLst>
          </p:nvPr>
        </p:nvGraphicFramePr>
        <p:xfrm>
          <a:off x="1644645" y="2810647"/>
          <a:ext cx="8689036" cy="133594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Chart 21">
            <a:extLst>
              <a:ext uri="{FF2B5EF4-FFF2-40B4-BE49-F238E27FC236}">
                <a16:creationId xmlns:a16="http://schemas.microsoft.com/office/drawing/2014/main" id="{07A02093-285D-2F79-11AA-2DE880BD3B5E}"/>
              </a:ext>
            </a:extLst>
          </p:cNvPr>
          <p:cNvGraphicFramePr/>
          <p:nvPr>
            <p:extLst>
              <p:ext uri="{D42A27DB-BD31-4B8C-83A1-F6EECF244321}">
                <p14:modId xmlns:p14="http://schemas.microsoft.com/office/powerpoint/2010/main" val="3769421486"/>
              </p:ext>
            </p:extLst>
          </p:nvPr>
        </p:nvGraphicFramePr>
        <p:xfrm>
          <a:off x="1644645" y="3912819"/>
          <a:ext cx="8689036" cy="1335943"/>
        </p:xfrm>
        <a:graphic>
          <a:graphicData uri="http://schemas.openxmlformats.org/drawingml/2006/chart">
            <c:chart xmlns:c="http://schemas.openxmlformats.org/drawingml/2006/chart" xmlns:r="http://schemas.openxmlformats.org/officeDocument/2006/relationships" r:id="rId7"/>
          </a:graphicData>
        </a:graphic>
      </p:graphicFrame>
      <p:sp>
        <p:nvSpPr>
          <p:cNvPr id="25" name="Text Placeholder 4">
            <a:extLst>
              <a:ext uri="{FF2B5EF4-FFF2-40B4-BE49-F238E27FC236}">
                <a16:creationId xmlns:a16="http://schemas.microsoft.com/office/drawing/2014/main" id="{949ED1CA-D5FD-575F-7055-9A3515A8A818}"/>
              </a:ext>
            </a:extLst>
          </p:cNvPr>
          <p:cNvSpPr txBox="1">
            <a:spLocks/>
          </p:cNvSpPr>
          <p:nvPr/>
        </p:nvSpPr>
        <p:spPr>
          <a:xfrm>
            <a:off x="874878" y="2007212"/>
            <a:ext cx="821925" cy="454846"/>
          </a:xfrm>
          <a:prstGeom prst="rect">
            <a:avLst/>
          </a:prstGeom>
        </p:spPr>
        <p:txBody>
          <a:bodyPr/>
          <a:lstStyle>
            <a:lvl1pPr marL="180000" indent="-180000" algn="l" defTabSz="914400" rtl="0" eaLnBrk="1" latinLnBrk="0" hangingPunct="1">
              <a:lnSpc>
                <a:spcPct val="120000"/>
              </a:lnSpc>
              <a:spcBef>
                <a:spcPts val="0"/>
              </a:spcBef>
              <a:spcAft>
                <a:spcPts val="1400"/>
              </a:spcAft>
              <a:buFont typeface="Arial" panose="020B0604020202020204" pitchFamily="34" charset="0"/>
              <a:buChar char="•"/>
              <a:defRPr sz="1200" b="0" i="0" kern="1200">
                <a:solidFill>
                  <a:schemeClr val="tx1"/>
                </a:solidFill>
                <a:latin typeface="Poppins" pitchFamily="2" charset="77"/>
                <a:ea typeface="+mn-ea"/>
                <a:cs typeface="Poppins" pitchFamily="2" charset="77"/>
              </a:defRPr>
            </a:lvl1pPr>
            <a:lvl2pPr marL="540000" indent="-180000" algn="l" defTabSz="914400" rtl="0" eaLnBrk="1" latinLnBrk="0" hangingPunct="1">
              <a:lnSpc>
                <a:spcPct val="120000"/>
              </a:lnSpc>
              <a:spcBef>
                <a:spcPts val="0"/>
              </a:spcBef>
              <a:spcAft>
                <a:spcPts val="1400"/>
              </a:spcAft>
              <a:buFont typeface="Arial" panose="020B0604020202020204" pitchFamily="34" charset="0"/>
              <a:buChar char="•"/>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kern="0" dirty="0">
                <a:solidFill>
                  <a:schemeClr val="accent1"/>
                </a:solidFill>
                <a:latin typeface="Montserrat SemiBold" panose="00000700000000000000" pitchFamily="2" charset="0"/>
                <a:cs typeface="Poppins SemiBold" panose="00000700000000000000" pitchFamily="2" charset="0"/>
              </a:rPr>
              <a:t>PIL</a:t>
            </a:r>
          </a:p>
        </p:txBody>
      </p:sp>
      <p:sp>
        <p:nvSpPr>
          <p:cNvPr id="31" name="Text Placeholder 4">
            <a:extLst>
              <a:ext uri="{FF2B5EF4-FFF2-40B4-BE49-F238E27FC236}">
                <a16:creationId xmlns:a16="http://schemas.microsoft.com/office/drawing/2014/main" id="{625711FB-3E44-51C6-5947-0C7ECC590A63}"/>
              </a:ext>
            </a:extLst>
          </p:cNvPr>
          <p:cNvSpPr txBox="1">
            <a:spLocks/>
          </p:cNvSpPr>
          <p:nvPr/>
        </p:nvSpPr>
        <p:spPr>
          <a:xfrm>
            <a:off x="29853" y="3212881"/>
            <a:ext cx="1666950" cy="454846"/>
          </a:xfrm>
          <a:prstGeom prst="rect">
            <a:avLst/>
          </a:prstGeom>
        </p:spPr>
        <p:txBody>
          <a:bodyPr/>
          <a:lstStyle>
            <a:lvl1pPr marL="180000" indent="-180000" algn="l" defTabSz="914400" rtl="0" eaLnBrk="1" latinLnBrk="0" hangingPunct="1">
              <a:lnSpc>
                <a:spcPct val="120000"/>
              </a:lnSpc>
              <a:spcBef>
                <a:spcPts val="0"/>
              </a:spcBef>
              <a:spcAft>
                <a:spcPts val="1400"/>
              </a:spcAft>
              <a:buFont typeface="Arial" panose="020B0604020202020204" pitchFamily="34" charset="0"/>
              <a:buChar char="•"/>
              <a:defRPr sz="1200" b="0" i="0" kern="1200">
                <a:solidFill>
                  <a:schemeClr val="tx1"/>
                </a:solidFill>
                <a:latin typeface="Poppins" pitchFamily="2" charset="77"/>
                <a:ea typeface="+mn-ea"/>
                <a:cs typeface="Poppins" pitchFamily="2" charset="77"/>
              </a:defRPr>
            </a:lvl1pPr>
            <a:lvl2pPr marL="540000" indent="-180000" algn="l" defTabSz="914400" rtl="0" eaLnBrk="1" latinLnBrk="0" hangingPunct="1">
              <a:lnSpc>
                <a:spcPct val="120000"/>
              </a:lnSpc>
              <a:spcBef>
                <a:spcPts val="0"/>
              </a:spcBef>
              <a:spcAft>
                <a:spcPts val="1400"/>
              </a:spcAft>
              <a:buFont typeface="Arial" panose="020B0604020202020204" pitchFamily="34" charset="0"/>
              <a:buChar char="•"/>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kern="0" dirty="0">
                <a:solidFill>
                  <a:schemeClr val="accent2"/>
                </a:solidFill>
                <a:latin typeface="Montserrat SemiBold" panose="00000700000000000000" pitchFamily="2" charset="0"/>
                <a:cs typeface="Poppins SemiBold" panose="00000700000000000000" pitchFamily="2" charset="0"/>
              </a:rPr>
              <a:t>INFLAZIONE</a:t>
            </a:r>
          </a:p>
        </p:txBody>
      </p:sp>
      <p:sp>
        <p:nvSpPr>
          <p:cNvPr id="39" name="Text Placeholder 4">
            <a:extLst>
              <a:ext uri="{FF2B5EF4-FFF2-40B4-BE49-F238E27FC236}">
                <a16:creationId xmlns:a16="http://schemas.microsoft.com/office/drawing/2014/main" id="{7690D651-08AB-938E-5E5A-57017F531FA5}"/>
              </a:ext>
            </a:extLst>
          </p:cNvPr>
          <p:cNvSpPr txBox="1">
            <a:spLocks/>
          </p:cNvSpPr>
          <p:nvPr/>
        </p:nvSpPr>
        <p:spPr>
          <a:xfrm>
            <a:off x="82012" y="4315183"/>
            <a:ext cx="1614791" cy="454846"/>
          </a:xfrm>
          <a:prstGeom prst="rect">
            <a:avLst/>
          </a:prstGeom>
        </p:spPr>
        <p:txBody>
          <a:bodyPr/>
          <a:lstStyle>
            <a:lvl1pPr marL="180000" indent="-180000" algn="l" defTabSz="914400" rtl="0" eaLnBrk="1" latinLnBrk="0" hangingPunct="1">
              <a:lnSpc>
                <a:spcPct val="120000"/>
              </a:lnSpc>
              <a:spcBef>
                <a:spcPts val="0"/>
              </a:spcBef>
              <a:spcAft>
                <a:spcPts val="1400"/>
              </a:spcAft>
              <a:buFont typeface="Arial" panose="020B0604020202020204" pitchFamily="34" charset="0"/>
              <a:buChar char="•"/>
              <a:defRPr sz="1200" b="0" i="0" kern="1200">
                <a:solidFill>
                  <a:schemeClr val="tx1"/>
                </a:solidFill>
                <a:latin typeface="Poppins" pitchFamily="2" charset="77"/>
                <a:ea typeface="+mn-ea"/>
                <a:cs typeface="Poppins" pitchFamily="2" charset="77"/>
              </a:defRPr>
            </a:lvl1pPr>
            <a:lvl2pPr marL="540000" indent="-180000" algn="l" defTabSz="914400" rtl="0" eaLnBrk="1" latinLnBrk="0" hangingPunct="1">
              <a:lnSpc>
                <a:spcPct val="120000"/>
              </a:lnSpc>
              <a:spcBef>
                <a:spcPts val="0"/>
              </a:spcBef>
              <a:spcAft>
                <a:spcPts val="1400"/>
              </a:spcAft>
              <a:buFont typeface="Arial" panose="020B0604020202020204" pitchFamily="34" charset="0"/>
              <a:buChar char="•"/>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kern="0" dirty="0">
                <a:solidFill>
                  <a:schemeClr val="accent6"/>
                </a:solidFill>
                <a:latin typeface="Montserrat SemiBold" panose="00000700000000000000" pitchFamily="2" charset="0"/>
                <a:cs typeface="Poppins SemiBold" panose="00000700000000000000" pitchFamily="2" charset="0"/>
              </a:rPr>
              <a:t>CONSUMI</a:t>
            </a:r>
          </a:p>
        </p:txBody>
      </p:sp>
      <p:sp>
        <p:nvSpPr>
          <p:cNvPr id="60" name="TextBox 59">
            <a:extLst>
              <a:ext uri="{FF2B5EF4-FFF2-40B4-BE49-F238E27FC236}">
                <a16:creationId xmlns:a16="http://schemas.microsoft.com/office/drawing/2014/main" id="{2ACBDC29-788C-2327-3AA2-FC54DF2BE821}"/>
              </a:ext>
            </a:extLst>
          </p:cNvPr>
          <p:cNvSpPr txBox="1"/>
          <p:nvPr/>
        </p:nvSpPr>
        <p:spPr>
          <a:xfrm>
            <a:off x="2939755" y="5775713"/>
            <a:ext cx="183240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effectLst/>
                <a:uLnTx/>
                <a:uFillTx/>
                <a:latin typeface="Montserrat ExtraBold" panose="00000900000000000000" pitchFamily="2" charset="0"/>
                <a:cs typeface="Poppins ExtraBold" panose="00000900000000000000" pitchFamily="2" charset="0"/>
              </a:rPr>
              <a:t>Covid-19</a:t>
            </a:r>
            <a:endParaRPr kumimoji="0" lang="en-AU" sz="1200" b="1" i="0" u="none" strike="noStrike" kern="1200" cap="none" spc="0" normalizeH="0" baseline="0" noProof="0" dirty="0">
              <a:ln>
                <a:noFill/>
              </a:ln>
              <a:effectLst/>
              <a:uLnTx/>
              <a:uFillTx/>
              <a:latin typeface="Montserrat ExtraBold" panose="00000900000000000000" pitchFamily="2" charset="0"/>
            </a:endParaRPr>
          </a:p>
        </p:txBody>
      </p:sp>
      <p:sp>
        <p:nvSpPr>
          <p:cNvPr id="61" name="TextBox 60">
            <a:extLst>
              <a:ext uri="{FF2B5EF4-FFF2-40B4-BE49-F238E27FC236}">
                <a16:creationId xmlns:a16="http://schemas.microsoft.com/office/drawing/2014/main" id="{B9CCD8D6-7532-5E03-8FC0-211EB89D1389}"/>
              </a:ext>
            </a:extLst>
          </p:cNvPr>
          <p:cNvSpPr txBox="1"/>
          <p:nvPr/>
        </p:nvSpPr>
        <p:spPr>
          <a:xfrm>
            <a:off x="5776874" y="5698769"/>
            <a:ext cx="1769766" cy="461665"/>
          </a:xfrm>
          <a:prstGeom prst="rect">
            <a:avLst/>
          </a:prstGeom>
          <a:noFill/>
        </p:spPr>
        <p:txBody>
          <a:bodyPr wrap="square" rtlCol="0">
            <a:spAutoFit/>
          </a:bodyPr>
          <a:lstStyle/>
          <a:p>
            <a:pPr algn="ctr">
              <a:defRPr/>
            </a:pPr>
            <a:r>
              <a:rPr lang="it-IT" sz="1200" b="1" dirty="0">
                <a:latin typeface="Montserrat ExtraBold" panose="00000900000000000000" pitchFamily="2" charset="0"/>
                <a:cs typeface="Poppins ExtraBold" panose="00000900000000000000" pitchFamily="2" charset="0"/>
              </a:rPr>
              <a:t>Guerra </a:t>
            </a:r>
          </a:p>
          <a:p>
            <a:pPr algn="ctr">
              <a:defRPr/>
            </a:pPr>
            <a:r>
              <a:rPr lang="it-IT" sz="1200" b="1" dirty="0">
                <a:latin typeface="Montserrat ExtraBold" panose="00000900000000000000" pitchFamily="2" charset="0"/>
                <a:cs typeface="Poppins ExtraBold" panose="00000900000000000000" pitchFamily="2" charset="0"/>
              </a:rPr>
              <a:t>Russia-Ucraina</a:t>
            </a:r>
            <a:endParaRPr lang="en-AU" sz="1200" b="1" dirty="0">
              <a:latin typeface="Montserrat ExtraBold" panose="00000900000000000000" pitchFamily="2" charset="0"/>
              <a:cs typeface="Poppins ExtraBold" panose="00000900000000000000" pitchFamily="2" charset="0"/>
            </a:endParaRPr>
          </a:p>
        </p:txBody>
      </p:sp>
      <p:sp>
        <p:nvSpPr>
          <p:cNvPr id="63" name="TextBox 62">
            <a:extLst>
              <a:ext uri="{FF2B5EF4-FFF2-40B4-BE49-F238E27FC236}">
                <a16:creationId xmlns:a16="http://schemas.microsoft.com/office/drawing/2014/main" id="{7F50B578-9AAF-5B97-77BA-906B48A4E062}"/>
              </a:ext>
            </a:extLst>
          </p:cNvPr>
          <p:cNvSpPr txBox="1"/>
          <p:nvPr/>
        </p:nvSpPr>
        <p:spPr>
          <a:xfrm>
            <a:off x="7400718" y="5698769"/>
            <a:ext cx="1494063" cy="461665"/>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tabLst/>
              <a:defRPr/>
            </a:pPr>
            <a:r>
              <a:rPr lang="it-IT" sz="1200" b="1" dirty="0">
                <a:latin typeface="Montserrat ExtraBold" panose="00000900000000000000" pitchFamily="2" charset="0"/>
                <a:cs typeface="Poppins ExtraBold" panose="00000900000000000000" pitchFamily="2" charset="0"/>
              </a:rPr>
              <a:t>Crisi Canale </a:t>
            </a:r>
          </a:p>
          <a:p>
            <a:pPr marR="0" lvl="0" indent="0" algn="ctr" fontAlgn="auto">
              <a:lnSpc>
                <a:spcPct val="100000"/>
              </a:lnSpc>
              <a:spcBef>
                <a:spcPts val="0"/>
              </a:spcBef>
              <a:spcAft>
                <a:spcPts val="0"/>
              </a:spcAft>
              <a:buClrTx/>
              <a:buSzTx/>
              <a:buFontTx/>
              <a:buNone/>
              <a:tabLst/>
              <a:defRPr/>
            </a:pPr>
            <a:r>
              <a:rPr lang="it-IT" sz="1200" b="1" dirty="0">
                <a:latin typeface="Montserrat ExtraBold" panose="00000900000000000000" pitchFamily="2" charset="0"/>
                <a:cs typeface="Poppins ExtraBold" panose="00000900000000000000" pitchFamily="2" charset="0"/>
              </a:rPr>
              <a:t>di Suez</a:t>
            </a:r>
            <a:endParaRPr lang="en-AU" sz="1200" b="1" dirty="0">
              <a:latin typeface="Montserrat ExtraBold" panose="00000900000000000000" pitchFamily="2" charset="0"/>
              <a:cs typeface="Poppins ExtraBold" panose="00000900000000000000" pitchFamily="2" charset="0"/>
            </a:endParaRPr>
          </a:p>
        </p:txBody>
      </p:sp>
      <p:sp>
        <p:nvSpPr>
          <p:cNvPr id="1025" name="TextBox 1024">
            <a:extLst>
              <a:ext uri="{FF2B5EF4-FFF2-40B4-BE49-F238E27FC236}">
                <a16:creationId xmlns:a16="http://schemas.microsoft.com/office/drawing/2014/main" id="{CCF2B482-A895-CD00-93C8-B5FFE1D8B2D4}"/>
              </a:ext>
            </a:extLst>
          </p:cNvPr>
          <p:cNvSpPr txBox="1"/>
          <p:nvPr/>
        </p:nvSpPr>
        <p:spPr>
          <a:xfrm>
            <a:off x="8741227" y="5698769"/>
            <a:ext cx="1699306" cy="461665"/>
          </a:xfrm>
          <a:prstGeom prst="rect">
            <a:avLst/>
          </a:prstGeom>
          <a:noFill/>
        </p:spPr>
        <p:txBody>
          <a:bodyPr wrap="square" rtlCol="0">
            <a:spAutoFit/>
          </a:bodyPr>
          <a:lstStyle/>
          <a:p>
            <a:pPr algn="ctr">
              <a:defRPr/>
            </a:pPr>
            <a:r>
              <a:rPr lang="it-IT" sz="1200" b="1" dirty="0">
                <a:latin typeface="Montserrat ExtraBold" panose="00000900000000000000" pitchFamily="2" charset="0"/>
                <a:cs typeface="Poppins ExtraBold" panose="00000900000000000000" pitchFamily="2" charset="0"/>
              </a:rPr>
              <a:t>Crisi </a:t>
            </a:r>
          </a:p>
          <a:p>
            <a:pPr algn="ctr">
              <a:defRPr/>
            </a:pPr>
            <a:r>
              <a:rPr lang="it-IT" sz="1200" b="1" dirty="0">
                <a:latin typeface="Montserrat ExtraBold" panose="00000900000000000000" pitchFamily="2" charset="0"/>
                <a:cs typeface="Poppins ExtraBold" panose="00000900000000000000" pitchFamily="2" charset="0"/>
              </a:rPr>
              <a:t>Israele - Gaza</a:t>
            </a:r>
            <a:endParaRPr lang="en-AU" sz="1200" b="1" dirty="0">
              <a:latin typeface="Montserrat ExtraBold" panose="00000900000000000000" pitchFamily="2" charset="0"/>
              <a:cs typeface="Poppins ExtraBold" panose="00000900000000000000" pitchFamily="2" charset="0"/>
            </a:endParaRPr>
          </a:p>
        </p:txBody>
      </p:sp>
      <p:sp>
        <p:nvSpPr>
          <p:cNvPr id="4" name="Rectangle 3">
            <a:extLst>
              <a:ext uri="{FF2B5EF4-FFF2-40B4-BE49-F238E27FC236}">
                <a16:creationId xmlns:a16="http://schemas.microsoft.com/office/drawing/2014/main" id="{17F94D3F-83EB-6112-B8A0-8EC083B11EED}"/>
              </a:ext>
            </a:extLst>
          </p:cNvPr>
          <p:cNvSpPr/>
          <p:nvPr/>
        </p:nvSpPr>
        <p:spPr>
          <a:xfrm>
            <a:off x="1882118" y="1522602"/>
            <a:ext cx="8350484" cy="4022991"/>
          </a:xfrm>
          <a:prstGeom prst="rect">
            <a:avLst/>
          </a:prstGeom>
          <a:noFill/>
          <a:ln w="19050">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TextBox 47">
            <a:extLst>
              <a:ext uri="{FF2B5EF4-FFF2-40B4-BE49-F238E27FC236}">
                <a16:creationId xmlns:a16="http://schemas.microsoft.com/office/drawing/2014/main" id="{0776685D-AEA0-9CC3-F3B7-44A69A800894}"/>
              </a:ext>
            </a:extLst>
          </p:cNvPr>
          <p:cNvSpPr txBox="1"/>
          <p:nvPr/>
        </p:nvSpPr>
        <p:spPr>
          <a:xfrm>
            <a:off x="2155554" y="5367434"/>
            <a:ext cx="703902" cy="307777"/>
          </a:xfrm>
          <a:prstGeom prst="rect">
            <a:avLst/>
          </a:prstGeom>
          <a:solidFill>
            <a:schemeClr val="bg1"/>
          </a:solidFill>
        </p:spPr>
        <p:txBody>
          <a:bodyPr wrap="square" rtlCol="0">
            <a:spAutoFit/>
          </a:bodyPr>
          <a:lstStyle/>
          <a:p>
            <a:pPr algn="ctr"/>
            <a:r>
              <a:rPr lang="it-IT" sz="1400" dirty="0">
                <a:latin typeface="Montserrat ExtraBold" panose="00000900000000000000" pitchFamily="2" charset="0"/>
                <a:cs typeface="Poppins ExtraBold" panose="00000900000000000000" pitchFamily="2" charset="0"/>
              </a:rPr>
              <a:t>2019</a:t>
            </a:r>
          </a:p>
        </p:txBody>
      </p:sp>
      <p:sp>
        <p:nvSpPr>
          <p:cNvPr id="50" name="TextBox 49">
            <a:extLst>
              <a:ext uri="{FF2B5EF4-FFF2-40B4-BE49-F238E27FC236}">
                <a16:creationId xmlns:a16="http://schemas.microsoft.com/office/drawing/2014/main" id="{39294080-7B73-25AB-3D7A-EA3A53D6303E}"/>
              </a:ext>
            </a:extLst>
          </p:cNvPr>
          <p:cNvSpPr txBox="1"/>
          <p:nvPr/>
        </p:nvSpPr>
        <p:spPr>
          <a:xfrm>
            <a:off x="3522289" y="5367434"/>
            <a:ext cx="703902" cy="307777"/>
          </a:xfrm>
          <a:prstGeom prst="rect">
            <a:avLst/>
          </a:prstGeom>
          <a:solidFill>
            <a:schemeClr val="bg1"/>
          </a:solidFill>
        </p:spPr>
        <p:txBody>
          <a:bodyPr wrap="square" rtlCol="0">
            <a:spAutoFit/>
          </a:bodyPr>
          <a:lstStyle/>
          <a:p>
            <a:pPr algn="ctr"/>
            <a:r>
              <a:rPr lang="it-IT" sz="1400" dirty="0">
                <a:latin typeface="Montserrat ExtraBold" panose="00000900000000000000" pitchFamily="2" charset="0"/>
                <a:cs typeface="Poppins ExtraBold" panose="00000900000000000000" pitchFamily="2" charset="0"/>
              </a:rPr>
              <a:t>2020</a:t>
            </a:r>
          </a:p>
        </p:txBody>
      </p:sp>
      <p:sp>
        <p:nvSpPr>
          <p:cNvPr id="51" name="TextBox 50">
            <a:extLst>
              <a:ext uri="{FF2B5EF4-FFF2-40B4-BE49-F238E27FC236}">
                <a16:creationId xmlns:a16="http://schemas.microsoft.com/office/drawing/2014/main" id="{23FD4F9F-0850-B736-7FAC-E7AF62D285DB}"/>
              </a:ext>
            </a:extLst>
          </p:cNvPr>
          <p:cNvSpPr txBox="1"/>
          <p:nvPr/>
        </p:nvSpPr>
        <p:spPr>
          <a:xfrm>
            <a:off x="4985307" y="5367434"/>
            <a:ext cx="703902" cy="307777"/>
          </a:xfrm>
          <a:prstGeom prst="rect">
            <a:avLst/>
          </a:prstGeom>
          <a:solidFill>
            <a:schemeClr val="bg1"/>
          </a:solidFill>
        </p:spPr>
        <p:txBody>
          <a:bodyPr wrap="square" rtlCol="0">
            <a:spAutoFit/>
          </a:bodyPr>
          <a:lstStyle/>
          <a:p>
            <a:pPr algn="ctr"/>
            <a:r>
              <a:rPr lang="it-IT" sz="1400" dirty="0">
                <a:latin typeface="Montserrat ExtraBold" panose="00000900000000000000" pitchFamily="2" charset="0"/>
                <a:cs typeface="Poppins ExtraBold" panose="00000900000000000000" pitchFamily="2" charset="0"/>
              </a:rPr>
              <a:t>2021</a:t>
            </a:r>
          </a:p>
        </p:txBody>
      </p:sp>
      <p:sp>
        <p:nvSpPr>
          <p:cNvPr id="52" name="TextBox 51">
            <a:extLst>
              <a:ext uri="{FF2B5EF4-FFF2-40B4-BE49-F238E27FC236}">
                <a16:creationId xmlns:a16="http://schemas.microsoft.com/office/drawing/2014/main" id="{4C6C1E03-5EBC-5C4D-556A-1B8A41F1A098}"/>
              </a:ext>
            </a:extLst>
          </p:cNvPr>
          <p:cNvSpPr txBox="1"/>
          <p:nvPr/>
        </p:nvSpPr>
        <p:spPr>
          <a:xfrm>
            <a:off x="6366446" y="5367434"/>
            <a:ext cx="703902" cy="307777"/>
          </a:xfrm>
          <a:prstGeom prst="rect">
            <a:avLst/>
          </a:prstGeom>
          <a:solidFill>
            <a:schemeClr val="bg1"/>
          </a:solidFill>
        </p:spPr>
        <p:txBody>
          <a:bodyPr wrap="square" rtlCol="0">
            <a:spAutoFit/>
          </a:bodyPr>
          <a:lstStyle/>
          <a:p>
            <a:pPr algn="ctr"/>
            <a:r>
              <a:rPr lang="it-IT" sz="1400" dirty="0">
                <a:latin typeface="Montserrat ExtraBold" panose="00000900000000000000" pitchFamily="2" charset="0"/>
                <a:cs typeface="Poppins ExtraBold" panose="00000900000000000000" pitchFamily="2" charset="0"/>
              </a:rPr>
              <a:t>2022</a:t>
            </a:r>
          </a:p>
        </p:txBody>
      </p:sp>
      <p:sp>
        <p:nvSpPr>
          <p:cNvPr id="53" name="TextBox 52">
            <a:extLst>
              <a:ext uri="{FF2B5EF4-FFF2-40B4-BE49-F238E27FC236}">
                <a16:creationId xmlns:a16="http://schemas.microsoft.com/office/drawing/2014/main" id="{9B698AE0-19E9-61A8-8D43-6FDE802367A7}"/>
              </a:ext>
            </a:extLst>
          </p:cNvPr>
          <p:cNvSpPr txBox="1"/>
          <p:nvPr/>
        </p:nvSpPr>
        <p:spPr>
          <a:xfrm>
            <a:off x="7748894" y="5367434"/>
            <a:ext cx="703902" cy="307777"/>
          </a:xfrm>
          <a:prstGeom prst="rect">
            <a:avLst/>
          </a:prstGeom>
          <a:solidFill>
            <a:schemeClr val="bg1"/>
          </a:solidFill>
        </p:spPr>
        <p:txBody>
          <a:bodyPr wrap="square" rtlCol="0">
            <a:spAutoFit/>
          </a:bodyPr>
          <a:lstStyle/>
          <a:p>
            <a:pPr algn="ctr"/>
            <a:r>
              <a:rPr lang="it-IT" sz="1400" dirty="0">
                <a:latin typeface="Montserrat ExtraBold" panose="00000900000000000000" pitchFamily="2" charset="0"/>
                <a:cs typeface="Poppins ExtraBold" panose="00000900000000000000" pitchFamily="2" charset="0"/>
              </a:rPr>
              <a:t>2023</a:t>
            </a:r>
          </a:p>
        </p:txBody>
      </p:sp>
      <p:sp>
        <p:nvSpPr>
          <p:cNvPr id="58" name="TextBox 57">
            <a:extLst>
              <a:ext uri="{FF2B5EF4-FFF2-40B4-BE49-F238E27FC236}">
                <a16:creationId xmlns:a16="http://schemas.microsoft.com/office/drawing/2014/main" id="{F6928252-49EA-51AA-2237-D8723410A65B}"/>
              </a:ext>
            </a:extLst>
          </p:cNvPr>
          <p:cNvSpPr txBox="1"/>
          <p:nvPr/>
        </p:nvSpPr>
        <p:spPr>
          <a:xfrm>
            <a:off x="9201308" y="5367434"/>
            <a:ext cx="703902" cy="307777"/>
          </a:xfrm>
          <a:prstGeom prst="rect">
            <a:avLst/>
          </a:prstGeom>
          <a:solidFill>
            <a:schemeClr val="bg1"/>
          </a:solidFill>
        </p:spPr>
        <p:txBody>
          <a:bodyPr wrap="square" rtlCol="0">
            <a:spAutoFit/>
          </a:bodyPr>
          <a:lstStyle/>
          <a:p>
            <a:pPr algn="ctr"/>
            <a:r>
              <a:rPr lang="it-IT" sz="1400" dirty="0">
                <a:latin typeface="Montserrat ExtraBold" panose="00000900000000000000" pitchFamily="2" charset="0"/>
                <a:cs typeface="Poppins ExtraBold" panose="00000900000000000000" pitchFamily="2" charset="0"/>
              </a:rPr>
              <a:t>2024</a:t>
            </a:r>
          </a:p>
        </p:txBody>
      </p:sp>
      <p:sp>
        <p:nvSpPr>
          <p:cNvPr id="3" name="CasellaDiTesto 7">
            <a:extLst>
              <a:ext uri="{FF2B5EF4-FFF2-40B4-BE49-F238E27FC236}">
                <a16:creationId xmlns:a16="http://schemas.microsoft.com/office/drawing/2014/main" id="{F0D1A4A5-5EE7-4958-1800-1F53D46279FC}"/>
              </a:ext>
            </a:extLst>
          </p:cNvPr>
          <p:cNvSpPr txBox="1"/>
          <p:nvPr/>
        </p:nvSpPr>
        <p:spPr>
          <a:xfrm>
            <a:off x="465874" y="6234555"/>
            <a:ext cx="3010761" cy="276999"/>
          </a:xfrm>
          <a:prstGeom prst="rect">
            <a:avLst/>
          </a:prstGeom>
          <a:noFill/>
        </p:spPr>
        <p:txBody>
          <a:bodyPr wrap="none" rtlCol="0">
            <a:spAutoFit/>
          </a:bodyPr>
          <a:lstStyle/>
          <a:p>
            <a:pPr>
              <a:defRPr/>
            </a:pPr>
            <a:r>
              <a:rPr lang="it-IT" sz="1200" b="1" dirty="0">
                <a:solidFill>
                  <a:schemeClr val="bg1">
                    <a:lumMod val="50000"/>
                  </a:schemeClr>
                </a:solidFill>
                <a:latin typeface="Montserrat" pitchFamily="2" charset="77"/>
              </a:rPr>
              <a:t>Fonte: </a:t>
            </a:r>
            <a:r>
              <a:rPr kumimoji="0" lang="it-IT" sz="1200" b="1" i="0" u="none" strike="noStrike" kern="1200" cap="none" spc="0" normalizeH="0" baseline="0" noProof="0" dirty="0">
                <a:ln>
                  <a:noFill/>
                </a:ln>
                <a:solidFill>
                  <a:prstClr val="white">
                    <a:lumMod val="50000"/>
                  </a:prstClr>
                </a:solidFill>
                <a:effectLst/>
                <a:uLnTx/>
                <a:uFillTx/>
                <a:latin typeface="Montserrat" pitchFamily="2" charset="77"/>
                <a:ea typeface="+mn-ea"/>
                <a:cs typeface="+mn-cs"/>
              </a:rPr>
              <a:t>UNA Media Hub su dati Istat</a:t>
            </a:r>
            <a:endParaRPr lang="it-IT" sz="1100" i="1" dirty="0">
              <a:solidFill>
                <a:schemeClr val="bg1">
                  <a:lumMod val="50000"/>
                </a:schemeClr>
              </a:solidFill>
              <a:latin typeface="Montserrat" pitchFamily="2" charset="77"/>
            </a:endParaRPr>
          </a:p>
        </p:txBody>
      </p:sp>
    </p:spTree>
    <p:extLst>
      <p:ext uri="{BB962C8B-B14F-4D97-AF65-F5344CB8AC3E}">
        <p14:creationId xmlns:p14="http://schemas.microsoft.com/office/powerpoint/2010/main" val="4012720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C44B4FE-7386-F344-BD6D-469922755D66}"/>
              </a:ext>
            </a:extLst>
          </p:cNvPr>
          <p:cNvSpPr txBox="1"/>
          <p:nvPr/>
        </p:nvSpPr>
        <p:spPr>
          <a:xfrm>
            <a:off x="465874" y="469556"/>
            <a:ext cx="970119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prstClr val="black"/>
                </a:solidFill>
                <a:latin typeface="Montserrat" pitchFamily="2" charset="77"/>
              </a:rPr>
              <a:t>In questo contesto, il mondo della comunicazione </a:t>
            </a:r>
            <a:r>
              <a:rPr kumimoji="0" lang="it-IT" sz="2800" b="1" i="0" u="none" strike="noStrike" kern="1200" cap="none" spc="0" normalizeH="0" baseline="0" noProof="0" dirty="0">
                <a:ln>
                  <a:noFill/>
                </a:ln>
                <a:solidFill>
                  <a:prstClr val="black"/>
                </a:solidFill>
                <a:effectLst/>
                <a:uLnTx/>
                <a:uFillTx/>
                <a:latin typeface="Montserrat" pitchFamily="2" charset="77"/>
                <a:ea typeface="+mn-ea"/>
                <a:cs typeface="+mn-cs"/>
              </a:rPr>
              <a:t>è dinamico</a:t>
            </a:r>
          </a:p>
        </p:txBody>
      </p:sp>
      <p:sp>
        <p:nvSpPr>
          <p:cNvPr id="8" name="CasellaDiTesto 7">
            <a:extLst>
              <a:ext uri="{FF2B5EF4-FFF2-40B4-BE49-F238E27FC236}">
                <a16:creationId xmlns:a16="http://schemas.microsoft.com/office/drawing/2014/main" id="{32596B55-E4C0-EC44-92A6-4966116980E4}"/>
              </a:ext>
            </a:extLst>
          </p:cNvPr>
          <p:cNvSpPr txBox="1"/>
          <p:nvPr/>
        </p:nvSpPr>
        <p:spPr>
          <a:xfrm>
            <a:off x="465874" y="6234555"/>
            <a:ext cx="4240263" cy="276999"/>
          </a:xfrm>
          <a:prstGeom prst="rect">
            <a:avLst/>
          </a:prstGeom>
          <a:noFill/>
        </p:spPr>
        <p:txBody>
          <a:bodyPr wrap="none" rtlCol="0">
            <a:spAutoFit/>
          </a:bodyPr>
          <a:lstStyle/>
          <a:p>
            <a:pPr>
              <a:defRPr/>
            </a:pPr>
            <a:r>
              <a:rPr lang="it-IT" sz="1200" b="1" dirty="0">
                <a:solidFill>
                  <a:schemeClr val="bg1">
                    <a:lumMod val="50000"/>
                  </a:schemeClr>
                </a:solidFill>
                <a:latin typeface="Montserrat" pitchFamily="2" charset="77"/>
              </a:rPr>
              <a:t>Fonte: U</a:t>
            </a:r>
            <a:r>
              <a:rPr kumimoji="0" lang="it-IT" sz="1200" b="1" i="0" u="none" strike="noStrike" kern="1200" cap="none" spc="0" normalizeH="0" baseline="0" noProof="0" dirty="0">
                <a:ln>
                  <a:noFill/>
                </a:ln>
                <a:solidFill>
                  <a:prstClr val="white">
                    <a:lumMod val="50000"/>
                  </a:prstClr>
                </a:solidFill>
                <a:effectLst/>
                <a:uLnTx/>
                <a:uFillTx/>
                <a:latin typeface="Montserrat" pitchFamily="2" charset="77"/>
                <a:ea typeface="+mn-ea"/>
                <a:cs typeface="+mn-cs"/>
              </a:rPr>
              <a:t>NA Media Hub su dati Bain AI Survey 2023</a:t>
            </a:r>
            <a:endParaRPr lang="it-IT" sz="1100" i="1" dirty="0">
              <a:solidFill>
                <a:schemeClr val="bg1">
                  <a:lumMod val="50000"/>
                </a:schemeClr>
              </a:solidFill>
              <a:latin typeface="Montserrat" pitchFamily="2" charset="77"/>
            </a:endParaRPr>
          </a:p>
        </p:txBody>
      </p:sp>
      <p:pic>
        <p:nvPicPr>
          <p:cNvPr id="36" name="Immagine 35">
            <a:extLst>
              <a:ext uri="{FF2B5EF4-FFF2-40B4-BE49-F238E27FC236}">
                <a16:creationId xmlns:a16="http://schemas.microsoft.com/office/drawing/2014/main" id="{B52A1601-8235-A241-B811-CF63BDC213D9}"/>
              </a:ext>
            </a:extLst>
          </p:cNvPr>
          <p:cNvPicPr>
            <a:picLocks noChangeAspect="1"/>
          </p:cNvPicPr>
          <p:nvPr/>
        </p:nvPicPr>
        <p:blipFill>
          <a:blip r:embed="rId3"/>
          <a:stretch>
            <a:fillRect/>
          </a:stretch>
        </p:blipFill>
        <p:spPr>
          <a:xfrm>
            <a:off x="10157785" y="0"/>
            <a:ext cx="2004362" cy="6858000"/>
          </a:xfrm>
          <a:prstGeom prst="rect">
            <a:avLst/>
          </a:prstGeom>
        </p:spPr>
      </p:pic>
      <p:pic>
        <p:nvPicPr>
          <p:cNvPr id="6" name="Immagine 5">
            <a:extLst>
              <a:ext uri="{FF2B5EF4-FFF2-40B4-BE49-F238E27FC236}">
                <a16:creationId xmlns:a16="http://schemas.microsoft.com/office/drawing/2014/main" id="{E5C0BE42-3401-E84A-B019-D42B378F7E85}"/>
              </a:ext>
            </a:extLst>
          </p:cNvPr>
          <p:cNvPicPr>
            <a:picLocks noChangeAspect="1"/>
          </p:cNvPicPr>
          <p:nvPr/>
        </p:nvPicPr>
        <p:blipFill>
          <a:blip r:embed="rId4"/>
          <a:stretch>
            <a:fillRect/>
          </a:stretch>
        </p:blipFill>
        <p:spPr>
          <a:xfrm>
            <a:off x="10688296" y="469555"/>
            <a:ext cx="1218302" cy="489449"/>
          </a:xfrm>
          <a:prstGeom prst="rect">
            <a:avLst/>
          </a:prstGeom>
        </p:spPr>
      </p:pic>
      <p:pic>
        <p:nvPicPr>
          <p:cNvPr id="53" name="Picture 52">
            <a:extLst>
              <a:ext uri="{FF2B5EF4-FFF2-40B4-BE49-F238E27FC236}">
                <a16:creationId xmlns:a16="http://schemas.microsoft.com/office/drawing/2014/main" id="{372FFDB8-93F1-140C-640A-1BEEA6FA4943}"/>
              </a:ext>
            </a:extLst>
          </p:cNvPr>
          <p:cNvPicPr>
            <a:picLocks noChangeAspect="1"/>
          </p:cNvPicPr>
          <p:nvPr/>
        </p:nvPicPr>
        <p:blipFill>
          <a:blip r:embed="rId5"/>
          <a:stretch>
            <a:fillRect/>
          </a:stretch>
        </p:blipFill>
        <p:spPr>
          <a:xfrm>
            <a:off x="201388" y="1553702"/>
            <a:ext cx="10272647" cy="4559208"/>
          </a:xfrm>
          <a:prstGeom prst="rect">
            <a:avLst/>
          </a:prstGeom>
        </p:spPr>
      </p:pic>
    </p:spTree>
    <p:extLst>
      <p:ext uri="{BB962C8B-B14F-4D97-AF65-F5344CB8AC3E}">
        <p14:creationId xmlns:p14="http://schemas.microsoft.com/office/powerpoint/2010/main" val="3526181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C44B4FE-7386-F344-BD6D-469922755D66}"/>
              </a:ext>
            </a:extLst>
          </p:cNvPr>
          <p:cNvSpPr txBox="1"/>
          <p:nvPr/>
        </p:nvSpPr>
        <p:spPr>
          <a:xfrm>
            <a:off x="465874" y="469556"/>
            <a:ext cx="97011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prstClr val="black"/>
                </a:solidFill>
                <a:effectLst/>
                <a:uLnTx/>
                <a:uFillTx/>
                <a:latin typeface="Montserrat" pitchFamily="2" charset="77"/>
                <a:ea typeface="+mn-ea"/>
                <a:cs typeface="+mn-cs"/>
              </a:rPr>
              <a:t>Il settore dei Media traina lo sviluppo dell’AI</a:t>
            </a:r>
          </a:p>
        </p:txBody>
      </p:sp>
      <p:sp>
        <p:nvSpPr>
          <p:cNvPr id="8" name="CasellaDiTesto 7">
            <a:extLst>
              <a:ext uri="{FF2B5EF4-FFF2-40B4-BE49-F238E27FC236}">
                <a16:creationId xmlns:a16="http://schemas.microsoft.com/office/drawing/2014/main" id="{32596B55-E4C0-EC44-92A6-4966116980E4}"/>
              </a:ext>
            </a:extLst>
          </p:cNvPr>
          <p:cNvSpPr txBox="1"/>
          <p:nvPr/>
        </p:nvSpPr>
        <p:spPr>
          <a:xfrm>
            <a:off x="465874" y="6234555"/>
            <a:ext cx="5328703" cy="276999"/>
          </a:xfrm>
          <a:prstGeom prst="rect">
            <a:avLst/>
          </a:prstGeom>
          <a:noFill/>
        </p:spPr>
        <p:txBody>
          <a:bodyPr wrap="none" rtlCol="0">
            <a:spAutoFit/>
          </a:bodyPr>
          <a:lstStyle/>
          <a:p>
            <a:pPr>
              <a:defRPr/>
            </a:pPr>
            <a:r>
              <a:rPr lang="it-IT" sz="1200" b="1" dirty="0">
                <a:solidFill>
                  <a:schemeClr val="bg1">
                    <a:lumMod val="50000"/>
                  </a:schemeClr>
                </a:solidFill>
                <a:latin typeface="Montserrat" pitchFamily="2" charset="77"/>
              </a:rPr>
              <a:t>Fonte: </a:t>
            </a:r>
            <a:r>
              <a:rPr kumimoji="0" lang="it-IT" sz="1200" b="1" i="0" u="none" strike="noStrike" kern="1200" cap="none" spc="0" normalizeH="0" baseline="0" noProof="0" dirty="0">
                <a:ln>
                  <a:noFill/>
                </a:ln>
                <a:solidFill>
                  <a:prstClr val="white">
                    <a:lumMod val="50000"/>
                  </a:prstClr>
                </a:solidFill>
                <a:effectLst/>
                <a:uLnTx/>
                <a:uFillTx/>
                <a:latin typeface="Montserrat" pitchFamily="2" charset="77"/>
                <a:ea typeface="+mn-ea"/>
                <a:cs typeface="+mn-cs"/>
              </a:rPr>
              <a:t>UNA Media Hub su dati </a:t>
            </a:r>
            <a:r>
              <a:rPr kumimoji="0" lang="it-IT" sz="1200" b="1" i="0" u="none" strike="noStrike" kern="1200" cap="none" spc="0" normalizeH="0" baseline="0" noProof="0" dirty="0" err="1">
                <a:ln>
                  <a:noFill/>
                </a:ln>
                <a:solidFill>
                  <a:prstClr val="white">
                    <a:lumMod val="50000"/>
                  </a:prstClr>
                </a:solidFill>
                <a:effectLst/>
                <a:uLnTx/>
                <a:uFillTx/>
                <a:latin typeface="Montserrat" pitchFamily="2" charset="77"/>
                <a:ea typeface="+mn-ea"/>
                <a:cs typeface="+mn-cs"/>
              </a:rPr>
              <a:t>PoLiMi</a:t>
            </a:r>
            <a:r>
              <a:rPr kumimoji="0" lang="it-IT" sz="1200" b="1" i="0" u="none" strike="noStrike" kern="1200" cap="none" spc="0" normalizeH="0" baseline="0" noProof="0" dirty="0">
                <a:ln>
                  <a:noFill/>
                </a:ln>
                <a:solidFill>
                  <a:prstClr val="white">
                    <a:lumMod val="50000"/>
                  </a:prstClr>
                </a:solidFill>
                <a:effectLst/>
                <a:uLnTx/>
                <a:uFillTx/>
                <a:latin typeface="Montserrat" pitchFamily="2" charset="77"/>
                <a:ea typeface="+mn-ea"/>
                <a:cs typeface="+mn-cs"/>
              </a:rPr>
              <a:t> ‘Il mercato italiano dell’AI’</a:t>
            </a:r>
            <a:endParaRPr lang="it-IT" sz="1100" i="1" dirty="0">
              <a:solidFill>
                <a:schemeClr val="bg1">
                  <a:lumMod val="50000"/>
                </a:schemeClr>
              </a:solidFill>
              <a:latin typeface="Montserrat" pitchFamily="2" charset="77"/>
            </a:endParaRPr>
          </a:p>
        </p:txBody>
      </p:sp>
      <p:pic>
        <p:nvPicPr>
          <p:cNvPr id="36" name="Immagine 35">
            <a:extLst>
              <a:ext uri="{FF2B5EF4-FFF2-40B4-BE49-F238E27FC236}">
                <a16:creationId xmlns:a16="http://schemas.microsoft.com/office/drawing/2014/main" id="{B52A1601-8235-A241-B811-CF63BDC213D9}"/>
              </a:ext>
            </a:extLst>
          </p:cNvPr>
          <p:cNvPicPr>
            <a:picLocks noChangeAspect="1"/>
          </p:cNvPicPr>
          <p:nvPr/>
        </p:nvPicPr>
        <p:blipFill>
          <a:blip r:embed="rId3"/>
          <a:stretch>
            <a:fillRect/>
          </a:stretch>
        </p:blipFill>
        <p:spPr>
          <a:xfrm>
            <a:off x="10157785" y="0"/>
            <a:ext cx="2004362" cy="6858000"/>
          </a:xfrm>
          <a:prstGeom prst="rect">
            <a:avLst/>
          </a:prstGeom>
        </p:spPr>
      </p:pic>
      <p:pic>
        <p:nvPicPr>
          <p:cNvPr id="6" name="Immagine 5">
            <a:extLst>
              <a:ext uri="{FF2B5EF4-FFF2-40B4-BE49-F238E27FC236}">
                <a16:creationId xmlns:a16="http://schemas.microsoft.com/office/drawing/2014/main" id="{E5C0BE42-3401-E84A-B019-D42B378F7E85}"/>
              </a:ext>
            </a:extLst>
          </p:cNvPr>
          <p:cNvPicPr>
            <a:picLocks noChangeAspect="1"/>
          </p:cNvPicPr>
          <p:nvPr/>
        </p:nvPicPr>
        <p:blipFill>
          <a:blip r:embed="rId4"/>
          <a:stretch>
            <a:fillRect/>
          </a:stretch>
        </p:blipFill>
        <p:spPr>
          <a:xfrm>
            <a:off x="10688296" y="469555"/>
            <a:ext cx="1218302" cy="489449"/>
          </a:xfrm>
          <a:prstGeom prst="rect">
            <a:avLst/>
          </a:prstGeom>
        </p:spPr>
      </p:pic>
      <p:pic>
        <p:nvPicPr>
          <p:cNvPr id="27" name="Picture 26">
            <a:extLst>
              <a:ext uri="{FF2B5EF4-FFF2-40B4-BE49-F238E27FC236}">
                <a16:creationId xmlns:a16="http://schemas.microsoft.com/office/drawing/2014/main" id="{B6D24C78-A442-5590-98D6-C1E79D63E8E4}"/>
              </a:ext>
            </a:extLst>
          </p:cNvPr>
          <p:cNvPicPr>
            <a:picLocks noChangeAspect="1"/>
          </p:cNvPicPr>
          <p:nvPr/>
        </p:nvPicPr>
        <p:blipFill>
          <a:blip r:embed="rId5"/>
          <a:stretch>
            <a:fillRect/>
          </a:stretch>
        </p:blipFill>
        <p:spPr>
          <a:xfrm>
            <a:off x="617752" y="1693989"/>
            <a:ext cx="9388156" cy="4000845"/>
          </a:xfrm>
          <a:prstGeom prst="rect">
            <a:avLst/>
          </a:prstGeom>
        </p:spPr>
      </p:pic>
    </p:spTree>
    <p:extLst>
      <p:ext uri="{BB962C8B-B14F-4D97-AF65-F5344CB8AC3E}">
        <p14:creationId xmlns:p14="http://schemas.microsoft.com/office/powerpoint/2010/main" val="3044152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C44B4FE-7386-F344-BD6D-469922755D66}"/>
              </a:ext>
            </a:extLst>
          </p:cNvPr>
          <p:cNvSpPr txBox="1"/>
          <p:nvPr/>
        </p:nvSpPr>
        <p:spPr>
          <a:xfrm>
            <a:off x="465874" y="469556"/>
            <a:ext cx="97011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prstClr val="black"/>
                </a:solidFill>
                <a:effectLst/>
                <a:uLnTx/>
                <a:uFillTx/>
                <a:latin typeface="Montserrat" pitchFamily="2" charset="77"/>
                <a:ea typeface="+mn-ea"/>
                <a:cs typeface="+mn-cs"/>
              </a:rPr>
              <a:t>La centralità dei Media: occupano tempo e spazio</a:t>
            </a:r>
          </a:p>
        </p:txBody>
      </p:sp>
      <p:pic>
        <p:nvPicPr>
          <p:cNvPr id="36" name="Immagine 35">
            <a:extLst>
              <a:ext uri="{FF2B5EF4-FFF2-40B4-BE49-F238E27FC236}">
                <a16:creationId xmlns:a16="http://schemas.microsoft.com/office/drawing/2014/main" id="{B52A1601-8235-A241-B811-CF63BDC213D9}"/>
              </a:ext>
            </a:extLst>
          </p:cNvPr>
          <p:cNvPicPr>
            <a:picLocks noChangeAspect="1"/>
          </p:cNvPicPr>
          <p:nvPr/>
        </p:nvPicPr>
        <p:blipFill>
          <a:blip r:embed="rId3"/>
          <a:stretch>
            <a:fillRect/>
          </a:stretch>
        </p:blipFill>
        <p:spPr>
          <a:xfrm>
            <a:off x="10157785" y="0"/>
            <a:ext cx="2004362" cy="6858000"/>
          </a:xfrm>
          <a:prstGeom prst="rect">
            <a:avLst/>
          </a:prstGeom>
        </p:spPr>
      </p:pic>
      <p:pic>
        <p:nvPicPr>
          <p:cNvPr id="6" name="Immagine 5">
            <a:extLst>
              <a:ext uri="{FF2B5EF4-FFF2-40B4-BE49-F238E27FC236}">
                <a16:creationId xmlns:a16="http://schemas.microsoft.com/office/drawing/2014/main" id="{E5C0BE42-3401-E84A-B019-D42B378F7E85}"/>
              </a:ext>
            </a:extLst>
          </p:cNvPr>
          <p:cNvPicPr>
            <a:picLocks noChangeAspect="1"/>
          </p:cNvPicPr>
          <p:nvPr/>
        </p:nvPicPr>
        <p:blipFill>
          <a:blip r:embed="rId4"/>
          <a:stretch>
            <a:fillRect/>
          </a:stretch>
        </p:blipFill>
        <p:spPr>
          <a:xfrm>
            <a:off x="10688296" y="469555"/>
            <a:ext cx="1218302" cy="489449"/>
          </a:xfrm>
          <a:prstGeom prst="rect">
            <a:avLst/>
          </a:prstGeom>
        </p:spPr>
      </p:pic>
      <p:sp>
        <p:nvSpPr>
          <p:cNvPr id="2" name="CasellaDiTesto 7">
            <a:extLst>
              <a:ext uri="{FF2B5EF4-FFF2-40B4-BE49-F238E27FC236}">
                <a16:creationId xmlns:a16="http://schemas.microsoft.com/office/drawing/2014/main" id="{64248FDC-A313-8F00-6ED2-CD86027FBE40}"/>
              </a:ext>
            </a:extLst>
          </p:cNvPr>
          <p:cNvSpPr txBox="1"/>
          <p:nvPr/>
        </p:nvSpPr>
        <p:spPr>
          <a:xfrm>
            <a:off x="465874" y="6157611"/>
            <a:ext cx="392126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white">
                    <a:lumMod val="50000"/>
                  </a:prstClr>
                </a:solidFill>
                <a:effectLst/>
                <a:uLnTx/>
                <a:uFillTx/>
                <a:latin typeface="Montserrat" pitchFamily="2" charset="77"/>
                <a:ea typeface="+mn-ea"/>
                <a:cs typeface="+mn-cs"/>
              </a:rPr>
              <a:t>Fonte: UNA Media Hub su dati GWI – Q1 2024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dirty="0">
                <a:solidFill>
                  <a:prstClr val="white">
                    <a:lumMod val="50000"/>
                  </a:prstClr>
                </a:solidFill>
                <a:latin typeface="Montserrat" pitchFamily="2" charset="77"/>
              </a:rPr>
              <a:t>Target: </a:t>
            </a:r>
            <a:r>
              <a:rPr kumimoji="0" lang="it-IT" sz="1200" b="1" i="0" u="none" strike="noStrike" kern="1200" cap="none" spc="0" normalizeH="0" baseline="0" noProof="0" dirty="0">
                <a:ln>
                  <a:noFill/>
                </a:ln>
                <a:solidFill>
                  <a:prstClr val="white">
                    <a:lumMod val="50000"/>
                  </a:prstClr>
                </a:solidFill>
                <a:effectLst/>
                <a:uLnTx/>
                <a:uFillTx/>
                <a:latin typeface="Montserrat" pitchFamily="2" charset="77"/>
                <a:ea typeface="+mn-ea"/>
                <a:cs typeface="+mn-cs"/>
              </a:rPr>
              <a:t>Internet user (16-64)</a:t>
            </a:r>
            <a:endParaRPr kumimoji="0" lang="en-US" sz="1200" b="1" i="0" u="none" strike="noStrike" kern="1200" cap="none" spc="0" normalizeH="0" baseline="0" dirty="0">
              <a:ln>
                <a:noFill/>
              </a:ln>
              <a:solidFill>
                <a:prstClr val="white">
                  <a:lumMod val="50000"/>
                </a:prstClr>
              </a:solidFill>
              <a:effectLst/>
              <a:uLnTx/>
              <a:uFillTx/>
              <a:latin typeface="Montserrat" pitchFamily="2" charset="77"/>
              <a:ea typeface="+mn-ea"/>
              <a:cs typeface="+mn-cs"/>
            </a:endParaRPr>
          </a:p>
        </p:txBody>
      </p:sp>
      <p:pic>
        <p:nvPicPr>
          <p:cNvPr id="3" name="Immagine 8">
            <a:extLst>
              <a:ext uri="{FF2B5EF4-FFF2-40B4-BE49-F238E27FC236}">
                <a16:creationId xmlns:a16="http://schemas.microsoft.com/office/drawing/2014/main" id="{E08865D6-7689-A651-5956-29BCE160BA50}"/>
              </a:ext>
            </a:extLst>
          </p:cNvPr>
          <p:cNvPicPr>
            <a:picLocks noChangeAspect="1"/>
          </p:cNvPicPr>
          <p:nvPr/>
        </p:nvPicPr>
        <p:blipFill rotWithShape="1">
          <a:blip r:embed="rId5"/>
          <a:srcRect t="12165"/>
          <a:stretch/>
        </p:blipFill>
        <p:spPr>
          <a:xfrm>
            <a:off x="6805570" y="2529281"/>
            <a:ext cx="3749365" cy="3314649"/>
          </a:xfrm>
          <a:prstGeom prst="rect">
            <a:avLst/>
          </a:prstGeom>
        </p:spPr>
      </p:pic>
      <p:pic>
        <p:nvPicPr>
          <p:cNvPr id="4" name="Immagine 15">
            <a:extLst>
              <a:ext uri="{FF2B5EF4-FFF2-40B4-BE49-F238E27FC236}">
                <a16:creationId xmlns:a16="http://schemas.microsoft.com/office/drawing/2014/main" id="{E7E3C24C-0838-B229-7B13-AE540D038390}"/>
              </a:ext>
            </a:extLst>
          </p:cNvPr>
          <p:cNvPicPr>
            <a:picLocks noChangeAspect="1"/>
          </p:cNvPicPr>
          <p:nvPr/>
        </p:nvPicPr>
        <p:blipFill rotWithShape="1">
          <a:blip r:embed="rId6"/>
          <a:srcRect t="19317"/>
          <a:stretch/>
        </p:blipFill>
        <p:spPr>
          <a:xfrm>
            <a:off x="465874" y="2836464"/>
            <a:ext cx="5242256" cy="2624770"/>
          </a:xfrm>
          <a:prstGeom prst="rect">
            <a:avLst/>
          </a:prstGeom>
        </p:spPr>
      </p:pic>
      <p:sp>
        <p:nvSpPr>
          <p:cNvPr id="5" name="TextBox 4">
            <a:extLst>
              <a:ext uri="{FF2B5EF4-FFF2-40B4-BE49-F238E27FC236}">
                <a16:creationId xmlns:a16="http://schemas.microsoft.com/office/drawing/2014/main" id="{74CC6582-6D48-C262-6892-D302C8AD2387}"/>
              </a:ext>
            </a:extLst>
          </p:cNvPr>
          <p:cNvSpPr txBox="1"/>
          <p:nvPr/>
        </p:nvSpPr>
        <p:spPr>
          <a:xfrm>
            <a:off x="1413400" y="2020838"/>
            <a:ext cx="3647485"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effectLst/>
                <a:uLnTx/>
                <a:uFillTx/>
                <a:latin typeface="Poppins Regular"/>
                <a:ea typeface="+mn-ea"/>
                <a:cs typeface="+mn-cs"/>
              </a:rPr>
              <a:t>Trend Tempo Speso sui Mezzi </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dirty="0">
                <a:latin typeface="Poppins Regular"/>
              </a:rPr>
              <a:t>(</a:t>
            </a:r>
            <a:r>
              <a:rPr kumimoji="0" lang="it-IT" sz="1100" i="0" u="none" strike="noStrike" kern="1200" cap="none" spc="0" normalizeH="0" baseline="0" noProof="0" dirty="0">
                <a:ln>
                  <a:noFill/>
                </a:ln>
                <a:effectLst/>
                <a:uLnTx/>
                <a:uFillTx/>
                <a:latin typeface="Poppins Regular"/>
                <a:ea typeface="+mn-ea"/>
                <a:cs typeface="+mn-cs"/>
              </a:rPr>
              <a:t>Base: Individui)</a:t>
            </a:r>
          </a:p>
        </p:txBody>
      </p:sp>
      <p:sp>
        <p:nvSpPr>
          <p:cNvPr id="8" name="TextBox 7">
            <a:extLst>
              <a:ext uri="{FF2B5EF4-FFF2-40B4-BE49-F238E27FC236}">
                <a16:creationId xmlns:a16="http://schemas.microsoft.com/office/drawing/2014/main" id="{A595B491-0102-2873-F5E1-EB3082A5D442}"/>
              </a:ext>
            </a:extLst>
          </p:cNvPr>
          <p:cNvSpPr txBox="1"/>
          <p:nvPr/>
        </p:nvSpPr>
        <p:spPr>
          <a:xfrm>
            <a:off x="312360" y="2574854"/>
            <a:ext cx="793798"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800" dirty="0" err="1">
                <a:latin typeface="Poppins Regular"/>
              </a:rPr>
              <a:t>hh:mm</a:t>
            </a:r>
            <a:endParaRPr kumimoji="0" lang="it-IT" sz="800" i="0" u="none" strike="noStrike" kern="1200" cap="none" spc="0" normalizeH="0" baseline="0" noProof="0" dirty="0">
              <a:ln>
                <a:noFill/>
              </a:ln>
              <a:effectLst/>
              <a:uLnTx/>
              <a:uFillTx/>
              <a:latin typeface="Poppins Regular"/>
              <a:ea typeface="+mn-ea"/>
              <a:cs typeface="+mn-cs"/>
            </a:endParaRPr>
          </a:p>
        </p:txBody>
      </p:sp>
      <p:sp>
        <p:nvSpPr>
          <p:cNvPr id="9" name="TextBox 8">
            <a:extLst>
              <a:ext uri="{FF2B5EF4-FFF2-40B4-BE49-F238E27FC236}">
                <a16:creationId xmlns:a16="http://schemas.microsoft.com/office/drawing/2014/main" id="{DFE163EC-F528-8E8D-4561-D45880555360}"/>
              </a:ext>
            </a:extLst>
          </p:cNvPr>
          <p:cNvSpPr txBox="1"/>
          <p:nvPr/>
        </p:nvSpPr>
        <p:spPr>
          <a:xfrm>
            <a:off x="6856509" y="2020838"/>
            <a:ext cx="3647485"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effectLst/>
                <a:uLnTx/>
                <a:uFillTx/>
                <a:latin typeface="Poppins Regular"/>
                <a:ea typeface="+mn-ea"/>
                <a:cs typeface="+mn-cs"/>
              </a:rPr>
              <a:t>Quota di tempo speso per Mezzo</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dirty="0">
                <a:latin typeface="Poppins Regular"/>
              </a:rPr>
              <a:t>(</a:t>
            </a:r>
            <a:r>
              <a:rPr kumimoji="0" lang="it-IT" sz="1100" i="0" u="none" strike="noStrike" kern="1200" cap="none" spc="0" normalizeH="0" baseline="0" noProof="0" dirty="0">
                <a:ln>
                  <a:noFill/>
                </a:ln>
                <a:effectLst/>
                <a:uLnTx/>
                <a:uFillTx/>
                <a:latin typeface="Poppins Regular"/>
                <a:ea typeface="+mn-ea"/>
                <a:cs typeface="+mn-cs"/>
              </a:rPr>
              <a:t>Q1 2024 – 09:28 min)</a:t>
            </a:r>
          </a:p>
        </p:txBody>
      </p:sp>
      <p:cxnSp>
        <p:nvCxnSpPr>
          <p:cNvPr id="12" name="Straight Arrow Connector 11">
            <a:extLst>
              <a:ext uri="{FF2B5EF4-FFF2-40B4-BE49-F238E27FC236}">
                <a16:creationId xmlns:a16="http://schemas.microsoft.com/office/drawing/2014/main" id="{F47CE3DA-32D2-B019-E906-D0671F6120DD}"/>
              </a:ext>
            </a:extLst>
          </p:cNvPr>
          <p:cNvCxnSpPr>
            <a:cxnSpLocks/>
          </p:cNvCxnSpPr>
          <p:nvPr/>
        </p:nvCxnSpPr>
        <p:spPr>
          <a:xfrm flipV="1">
            <a:off x="1637065" y="3426563"/>
            <a:ext cx="3606054" cy="35653"/>
          </a:xfrm>
          <a:prstGeom prst="straightConnector1">
            <a:avLst/>
          </a:prstGeom>
          <a:ln>
            <a:solidFill>
              <a:schemeClr val="bg2">
                <a:lumMod val="2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341DF30-9DD8-F23C-887C-6162D642D35C}"/>
              </a:ext>
            </a:extLst>
          </p:cNvPr>
          <p:cNvSpPr txBox="1"/>
          <p:nvPr/>
        </p:nvSpPr>
        <p:spPr>
          <a:xfrm>
            <a:off x="2960253" y="3237365"/>
            <a:ext cx="702185" cy="369332"/>
          </a:xfrm>
          <a:prstGeom prst="rect">
            <a:avLst/>
          </a:prstGeom>
          <a:solidFill>
            <a:schemeClr val="bg1"/>
          </a:solidFill>
        </p:spPr>
        <p:txBody>
          <a:bodyPr wrap="square" rtlCol="0">
            <a:spAutoFit/>
          </a:bodyPr>
          <a:lstStyle/>
          <a:p>
            <a:pPr algn="ctr"/>
            <a:r>
              <a:rPr lang="it-IT" dirty="0">
                <a:solidFill>
                  <a:srgbClr val="FF0000"/>
                </a:solidFill>
                <a:latin typeface="Montserrat ExtraBold" panose="00000900000000000000" pitchFamily="2" charset="0"/>
                <a:cs typeface="Poppins ExtraBold" panose="00000900000000000000" pitchFamily="2" charset="0"/>
              </a:rPr>
              <a:t>+9h</a:t>
            </a:r>
          </a:p>
        </p:txBody>
      </p:sp>
    </p:spTree>
    <p:extLst>
      <p:ext uri="{BB962C8B-B14F-4D97-AF65-F5344CB8AC3E}">
        <p14:creationId xmlns:p14="http://schemas.microsoft.com/office/powerpoint/2010/main" val="2129488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C44B4FE-7386-F344-BD6D-469922755D66}"/>
              </a:ext>
            </a:extLst>
          </p:cNvPr>
          <p:cNvSpPr txBox="1"/>
          <p:nvPr/>
        </p:nvSpPr>
        <p:spPr>
          <a:xfrm>
            <a:off x="465874" y="469556"/>
            <a:ext cx="97011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prstClr val="black"/>
                </a:solidFill>
                <a:effectLst/>
                <a:uLnTx/>
                <a:uFillTx/>
                <a:latin typeface="Montserrat" pitchFamily="2" charset="77"/>
                <a:ea typeface="+mn-ea"/>
                <a:cs typeface="+mn-cs"/>
              </a:rPr>
              <a:t>La TV è resiliente </a:t>
            </a:r>
          </a:p>
        </p:txBody>
      </p:sp>
      <p:pic>
        <p:nvPicPr>
          <p:cNvPr id="36" name="Immagine 35">
            <a:extLst>
              <a:ext uri="{FF2B5EF4-FFF2-40B4-BE49-F238E27FC236}">
                <a16:creationId xmlns:a16="http://schemas.microsoft.com/office/drawing/2014/main" id="{B52A1601-8235-A241-B811-CF63BDC213D9}"/>
              </a:ext>
            </a:extLst>
          </p:cNvPr>
          <p:cNvPicPr>
            <a:picLocks noChangeAspect="1"/>
          </p:cNvPicPr>
          <p:nvPr/>
        </p:nvPicPr>
        <p:blipFill>
          <a:blip r:embed="rId3"/>
          <a:stretch>
            <a:fillRect/>
          </a:stretch>
        </p:blipFill>
        <p:spPr>
          <a:xfrm>
            <a:off x="10157785" y="0"/>
            <a:ext cx="2004362" cy="6858000"/>
          </a:xfrm>
          <a:prstGeom prst="rect">
            <a:avLst/>
          </a:prstGeom>
        </p:spPr>
      </p:pic>
      <p:pic>
        <p:nvPicPr>
          <p:cNvPr id="6" name="Immagine 5">
            <a:extLst>
              <a:ext uri="{FF2B5EF4-FFF2-40B4-BE49-F238E27FC236}">
                <a16:creationId xmlns:a16="http://schemas.microsoft.com/office/drawing/2014/main" id="{E5C0BE42-3401-E84A-B019-D42B378F7E85}"/>
              </a:ext>
            </a:extLst>
          </p:cNvPr>
          <p:cNvPicPr>
            <a:picLocks noChangeAspect="1"/>
          </p:cNvPicPr>
          <p:nvPr/>
        </p:nvPicPr>
        <p:blipFill>
          <a:blip r:embed="rId4"/>
          <a:stretch>
            <a:fillRect/>
          </a:stretch>
        </p:blipFill>
        <p:spPr>
          <a:xfrm>
            <a:off x="10688296" y="469555"/>
            <a:ext cx="1218302" cy="489449"/>
          </a:xfrm>
          <a:prstGeom prst="rect">
            <a:avLst/>
          </a:prstGeom>
        </p:spPr>
      </p:pic>
      <p:sp>
        <p:nvSpPr>
          <p:cNvPr id="2" name="CasellaDiTesto 7">
            <a:extLst>
              <a:ext uri="{FF2B5EF4-FFF2-40B4-BE49-F238E27FC236}">
                <a16:creationId xmlns:a16="http://schemas.microsoft.com/office/drawing/2014/main" id="{64248FDC-A313-8F00-6ED2-CD86027FBE40}"/>
              </a:ext>
            </a:extLst>
          </p:cNvPr>
          <p:cNvSpPr txBox="1"/>
          <p:nvPr/>
        </p:nvSpPr>
        <p:spPr>
          <a:xfrm>
            <a:off x="465874" y="6157611"/>
            <a:ext cx="108509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white">
                    <a:lumMod val="50000"/>
                  </a:prstClr>
                </a:solidFill>
                <a:effectLst/>
                <a:uLnTx/>
                <a:uFillTx/>
                <a:latin typeface="Montserrat" pitchFamily="2" charset="77"/>
                <a:ea typeface="+mn-ea"/>
                <a:cs typeface="+mn-cs"/>
              </a:rPr>
              <a:t>Fonte: UNA Media Hub su dati </a:t>
            </a:r>
            <a:r>
              <a:rPr kumimoji="0" lang="it-IT" sz="1200" b="1" i="0" u="none" strike="noStrike" kern="1200" cap="none" spc="0" normalizeH="0" baseline="0" noProof="0" dirty="0" err="1">
                <a:ln>
                  <a:noFill/>
                </a:ln>
                <a:solidFill>
                  <a:prstClr val="white">
                    <a:lumMod val="50000"/>
                  </a:prstClr>
                </a:solidFill>
                <a:effectLst/>
                <a:uLnTx/>
                <a:uFillTx/>
                <a:latin typeface="Montserrat" pitchFamily="2" charset="77"/>
                <a:ea typeface="+mn-ea"/>
                <a:cs typeface="+mn-cs"/>
              </a:rPr>
              <a:t>Sensemaker</a:t>
            </a:r>
            <a:r>
              <a:rPr kumimoji="0" lang="it-IT" sz="1200" b="1" i="0" u="none" strike="noStrike" kern="1200" cap="none" spc="0" normalizeH="0" baseline="0" noProof="0" dirty="0">
                <a:ln>
                  <a:noFill/>
                </a:ln>
                <a:solidFill>
                  <a:prstClr val="white">
                    <a:lumMod val="50000"/>
                  </a:prstClr>
                </a:solidFill>
                <a:effectLst/>
                <a:uLnTx/>
                <a:uFillTx/>
                <a:latin typeface="Montserrat" pitchFamily="2" charset="77"/>
                <a:ea typeface="+mn-ea"/>
                <a:cs typeface="+mn-cs"/>
              </a:rPr>
              <a:t> – Auditel gennaio-maggio ‘23 e ’24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white">
                    <a:lumMod val="50000"/>
                  </a:prstClr>
                </a:solidFill>
                <a:effectLst/>
                <a:uLnTx/>
                <a:uFillTx/>
                <a:latin typeface="Montserrat" pitchFamily="2" charset="77"/>
                <a:ea typeface="+mn-ea"/>
                <a:cs typeface="+mn-cs"/>
              </a:rPr>
              <a:t>Nota: considerati soltanto i 5 editori (Discovery – La7 – Mediaset – Rai – </a:t>
            </a:r>
            <a:r>
              <a:rPr kumimoji="0" lang="it-IT" sz="1200" b="1" i="0" u="none" strike="noStrike" kern="1200" cap="none" spc="0" normalizeH="0" baseline="0" noProof="0" dirty="0" err="1">
                <a:ln>
                  <a:noFill/>
                </a:ln>
                <a:solidFill>
                  <a:prstClr val="white">
                    <a:lumMod val="50000"/>
                  </a:prstClr>
                </a:solidFill>
                <a:effectLst/>
                <a:uLnTx/>
                <a:uFillTx/>
                <a:latin typeface="Montserrat" pitchFamily="2" charset="77"/>
                <a:ea typeface="+mn-ea"/>
                <a:cs typeface="+mn-cs"/>
              </a:rPr>
              <a:t>Sky</a:t>
            </a:r>
            <a:r>
              <a:rPr kumimoji="0" lang="it-IT" sz="1200" b="1" i="0" u="none" strike="noStrike" kern="1200" cap="none" spc="0" normalizeH="0" baseline="0" noProof="0" dirty="0">
                <a:ln>
                  <a:noFill/>
                </a:ln>
                <a:solidFill>
                  <a:prstClr val="white">
                    <a:lumMod val="50000"/>
                  </a:prstClr>
                </a:solidFill>
                <a:effectLst/>
                <a:uLnTx/>
                <a:uFillTx/>
                <a:latin typeface="Montserrat" pitchFamily="2" charset="77"/>
                <a:ea typeface="+mn-ea"/>
                <a:cs typeface="+mn-cs"/>
              </a:rPr>
              <a:t>) – Target: Individui</a:t>
            </a:r>
            <a:endParaRPr kumimoji="0" lang="en-US" sz="1200" b="1" i="0" u="none" strike="noStrike" kern="1200" cap="none" spc="0" normalizeH="0" baseline="0" dirty="0">
              <a:ln>
                <a:noFill/>
              </a:ln>
              <a:solidFill>
                <a:prstClr val="white">
                  <a:lumMod val="50000"/>
                </a:prstClr>
              </a:solidFill>
              <a:effectLst/>
              <a:uLnTx/>
              <a:uFillTx/>
              <a:latin typeface="Montserrat" pitchFamily="2" charset="77"/>
              <a:ea typeface="+mn-ea"/>
              <a:cs typeface="+mn-cs"/>
            </a:endParaRPr>
          </a:p>
        </p:txBody>
      </p:sp>
      <p:pic>
        <p:nvPicPr>
          <p:cNvPr id="13" name="Picture 12">
            <a:extLst>
              <a:ext uri="{FF2B5EF4-FFF2-40B4-BE49-F238E27FC236}">
                <a16:creationId xmlns:a16="http://schemas.microsoft.com/office/drawing/2014/main" id="{0D7B8CB3-8F32-3B5E-D90A-D62D4E0F8111}"/>
              </a:ext>
            </a:extLst>
          </p:cNvPr>
          <p:cNvPicPr>
            <a:picLocks noChangeAspect="1"/>
          </p:cNvPicPr>
          <p:nvPr/>
        </p:nvPicPr>
        <p:blipFill>
          <a:blip r:embed="rId5"/>
          <a:stretch>
            <a:fillRect/>
          </a:stretch>
        </p:blipFill>
        <p:spPr>
          <a:xfrm>
            <a:off x="465874" y="2055584"/>
            <a:ext cx="9908048" cy="3799054"/>
          </a:xfrm>
          <a:prstGeom prst="rect">
            <a:avLst/>
          </a:prstGeom>
        </p:spPr>
      </p:pic>
      <p:sp>
        <p:nvSpPr>
          <p:cNvPr id="14" name="TextBox 13">
            <a:extLst>
              <a:ext uri="{FF2B5EF4-FFF2-40B4-BE49-F238E27FC236}">
                <a16:creationId xmlns:a16="http://schemas.microsoft.com/office/drawing/2014/main" id="{21270AC7-1042-0839-E507-103A98377A8D}"/>
              </a:ext>
            </a:extLst>
          </p:cNvPr>
          <p:cNvSpPr txBox="1"/>
          <p:nvPr/>
        </p:nvSpPr>
        <p:spPr>
          <a:xfrm>
            <a:off x="1451150" y="1520884"/>
            <a:ext cx="364748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effectLst/>
                <a:uLnTx/>
                <a:uFillTx/>
                <a:latin typeface="Poppins Regular"/>
                <a:ea typeface="+mn-ea"/>
                <a:cs typeface="+mn-cs"/>
              </a:rPr>
              <a:t>Total Audience principali editori per device</a:t>
            </a:r>
            <a:endParaRPr kumimoji="0" lang="it-IT" sz="1100" i="0" u="none" strike="noStrike" kern="1200" cap="none" spc="0" normalizeH="0" baseline="0" noProof="0" dirty="0">
              <a:ln>
                <a:noFill/>
              </a:ln>
              <a:effectLst/>
              <a:uLnTx/>
              <a:uFillTx/>
              <a:latin typeface="Poppins Regular"/>
              <a:ea typeface="+mn-ea"/>
              <a:cs typeface="+mn-cs"/>
            </a:endParaRPr>
          </a:p>
        </p:txBody>
      </p:sp>
      <p:sp>
        <p:nvSpPr>
          <p:cNvPr id="15" name="TextBox 14">
            <a:extLst>
              <a:ext uri="{FF2B5EF4-FFF2-40B4-BE49-F238E27FC236}">
                <a16:creationId xmlns:a16="http://schemas.microsoft.com/office/drawing/2014/main" id="{EA40BBA1-A498-0625-CE1D-FB12A949D977}"/>
              </a:ext>
            </a:extLst>
          </p:cNvPr>
          <p:cNvSpPr txBox="1"/>
          <p:nvPr/>
        </p:nvSpPr>
        <p:spPr>
          <a:xfrm>
            <a:off x="6197322" y="1520884"/>
            <a:ext cx="364748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effectLst/>
                <a:uLnTx/>
                <a:uFillTx/>
                <a:latin typeface="Poppins Regular"/>
                <a:ea typeface="+mn-ea"/>
                <a:cs typeface="+mn-cs"/>
              </a:rPr>
              <a:t>Total Audience principali editori per tipo di fruizione</a:t>
            </a:r>
            <a:endParaRPr kumimoji="0" lang="it-IT" sz="1100" i="0" u="none" strike="noStrike" kern="1200" cap="none" spc="0" normalizeH="0" baseline="0" noProof="0" dirty="0">
              <a:ln>
                <a:noFill/>
              </a:ln>
              <a:effectLst/>
              <a:uLnTx/>
              <a:uFillTx/>
              <a:latin typeface="Poppins Regular"/>
              <a:ea typeface="+mn-ea"/>
              <a:cs typeface="+mn-cs"/>
            </a:endParaRPr>
          </a:p>
        </p:txBody>
      </p:sp>
    </p:spTree>
    <p:extLst>
      <p:ext uri="{BB962C8B-B14F-4D97-AF65-F5344CB8AC3E}">
        <p14:creationId xmlns:p14="http://schemas.microsoft.com/office/powerpoint/2010/main" val="3643521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C44B4FE-7386-F344-BD6D-469922755D66}"/>
              </a:ext>
            </a:extLst>
          </p:cNvPr>
          <p:cNvSpPr txBox="1"/>
          <p:nvPr/>
        </p:nvSpPr>
        <p:spPr>
          <a:xfrm>
            <a:off x="411345" y="398250"/>
            <a:ext cx="1002140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prstClr val="black"/>
                </a:solidFill>
                <a:effectLst/>
                <a:uLnTx/>
                <a:uFillTx/>
                <a:latin typeface="Montserrat" pitchFamily="2" charset="77"/>
                <a:ea typeface="+mn-ea"/>
                <a:cs typeface="+mn-cs"/>
              </a:rPr>
              <a:t>Nascono nuovi media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prstClr val="black"/>
                </a:solidFill>
                <a:effectLst/>
                <a:uLnTx/>
                <a:uFillTx/>
                <a:latin typeface="Montserrat" pitchFamily="2" charset="77"/>
                <a:ea typeface="+mn-ea"/>
                <a:cs typeface="+mn-cs"/>
              </a:rPr>
              <a:t>Retail Media, la 3° era della Pubblicità Digitale</a:t>
            </a:r>
          </a:p>
        </p:txBody>
      </p:sp>
      <p:pic>
        <p:nvPicPr>
          <p:cNvPr id="36" name="Immagine 35">
            <a:extLst>
              <a:ext uri="{FF2B5EF4-FFF2-40B4-BE49-F238E27FC236}">
                <a16:creationId xmlns:a16="http://schemas.microsoft.com/office/drawing/2014/main" id="{B52A1601-8235-A241-B811-CF63BDC213D9}"/>
              </a:ext>
            </a:extLst>
          </p:cNvPr>
          <p:cNvPicPr>
            <a:picLocks noChangeAspect="1"/>
          </p:cNvPicPr>
          <p:nvPr/>
        </p:nvPicPr>
        <p:blipFill>
          <a:blip r:embed="rId3"/>
          <a:stretch>
            <a:fillRect/>
          </a:stretch>
        </p:blipFill>
        <p:spPr>
          <a:xfrm>
            <a:off x="10157785" y="0"/>
            <a:ext cx="2004362" cy="6858000"/>
          </a:xfrm>
          <a:prstGeom prst="rect">
            <a:avLst/>
          </a:prstGeom>
        </p:spPr>
      </p:pic>
      <p:pic>
        <p:nvPicPr>
          <p:cNvPr id="6" name="Immagine 5">
            <a:extLst>
              <a:ext uri="{FF2B5EF4-FFF2-40B4-BE49-F238E27FC236}">
                <a16:creationId xmlns:a16="http://schemas.microsoft.com/office/drawing/2014/main" id="{E5C0BE42-3401-E84A-B019-D42B378F7E85}"/>
              </a:ext>
            </a:extLst>
          </p:cNvPr>
          <p:cNvPicPr>
            <a:picLocks noChangeAspect="1"/>
          </p:cNvPicPr>
          <p:nvPr/>
        </p:nvPicPr>
        <p:blipFill>
          <a:blip r:embed="rId4"/>
          <a:stretch>
            <a:fillRect/>
          </a:stretch>
        </p:blipFill>
        <p:spPr>
          <a:xfrm>
            <a:off x="10688296" y="469555"/>
            <a:ext cx="1218302" cy="489449"/>
          </a:xfrm>
          <a:prstGeom prst="rect">
            <a:avLst/>
          </a:prstGeom>
        </p:spPr>
      </p:pic>
      <p:sp>
        <p:nvSpPr>
          <p:cNvPr id="2" name="CasellaDiTesto 7">
            <a:extLst>
              <a:ext uri="{FF2B5EF4-FFF2-40B4-BE49-F238E27FC236}">
                <a16:creationId xmlns:a16="http://schemas.microsoft.com/office/drawing/2014/main" id="{64248FDC-A313-8F00-6ED2-CD86027FBE40}"/>
              </a:ext>
            </a:extLst>
          </p:cNvPr>
          <p:cNvSpPr txBox="1"/>
          <p:nvPr/>
        </p:nvSpPr>
        <p:spPr>
          <a:xfrm>
            <a:off x="465874" y="6375720"/>
            <a:ext cx="108509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white">
                    <a:lumMod val="50000"/>
                  </a:prstClr>
                </a:solidFill>
                <a:effectLst/>
                <a:uLnTx/>
                <a:uFillTx/>
                <a:latin typeface="Montserrat" pitchFamily="2" charset="77"/>
                <a:ea typeface="+mn-ea"/>
                <a:cs typeface="+mn-cs"/>
              </a:rPr>
              <a:t>Fonte: UNA Media Hub su dati e-Marketer</a:t>
            </a:r>
            <a:endParaRPr kumimoji="0" lang="en-US" sz="1200" b="1" i="0" u="none" strike="noStrike" kern="1200" cap="none" spc="0" normalizeH="0" baseline="0" dirty="0">
              <a:ln>
                <a:noFill/>
              </a:ln>
              <a:solidFill>
                <a:prstClr val="white">
                  <a:lumMod val="50000"/>
                </a:prstClr>
              </a:solidFill>
              <a:effectLst/>
              <a:uLnTx/>
              <a:uFillTx/>
              <a:latin typeface="Montserrat" pitchFamily="2" charset="77"/>
              <a:ea typeface="+mn-ea"/>
              <a:cs typeface="+mn-cs"/>
            </a:endParaRPr>
          </a:p>
        </p:txBody>
      </p:sp>
      <p:pic>
        <p:nvPicPr>
          <p:cNvPr id="5" name="Picture 4">
            <a:extLst>
              <a:ext uri="{FF2B5EF4-FFF2-40B4-BE49-F238E27FC236}">
                <a16:creationId xmlns:a16="http://schemas.microsoft.com/office/drawing/2014/main" id="{3D6DC490-6133-38C7-9DDC-7B9C847B991F}"/>
              </a:ext>
            </a:extLst>
          </p:cNvPr>
          <p:cNvPicPr>
            <a:picLocks noChangeAspect="1"/>
          </p:cNvPicPr>
          <p:nvPr/>
        </p:nvPicPr>
        <p:blipFill>
          <a:blip r:embed="rId5"/>
          <a:stretch>
            <a:fillRect/>
          </a:stretch>
        </p:blipFill>
        <p:spPr>
          <a:xfrm>
            <a:off x="524978" y="2009300"/>
            <a:ext cx="7224386" cy="3938357"/>
          </a:xfrm>
          <a:prstGeom prst="rect">
            <a:avLst/>
          </a:prstGeom>
        </p:spPr>
      </p:pic>
      <p:pic>
        <p:nvPicPr>
          <p:cNvPr id="8" name="Picture 7">
            <a:extLst>
              <a:ext uri="{FF2B5EF4-FFF2-40B4-BE49-F238E27FC236}">
                <a16:creationId xmlns:a16="http://schemas.microsoft.com/office/drawing/2014/main" id="{B3ED250F-AF1A-56D9-DB73-73F7D065BF5F}"/>
              </a:ext>
            </a:extLst>
          </p:cNvPr>
          <p:cNvPicPr>
            <a:picLocks noChangeAspect="1"/>
          </p:cNvPicPr>
          <p:nvPr/>
        </p:nvPicPr>
        <p:blipFill>
          <a:blip r:embed="rId6"/>
          <a:stretch>
            <a:fillRect/>
          </a:stretch>
        </p:blipFill>
        <p:spPr>
          <a:xfrm>
            <a:off x="7362167" y="2339297"/>
            <a:ext cx="4267570" cy="2341067"/>
          </a:xfrm>
          <a:prstGeom prst="rect">
            <a:avLst/>
          </a:prstGeom>
        </p:spPr>
      </p:pic>
    </p:spTree>
    <p:extLst>
      <p:ext uri="{BB962C8B-B14F-4D97-AF65-F5344CB8AC3E}">
        <p14:creationId xmlns:p14="http://schemas.microsoft.com/office/powerpoint/2010/main" val="1744110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B272D8-3B2C-3355-43F5-9C1E5EEACB09}"/>
              </a:ext>
            </a:extLst>
          </p:cNvPr>
          <p:cNvSpPr/>
          <p:nvPr/>
        </p:nvSpPr>
        <p:spPr>
          <a:xfrm>
            <a:off x="0" y="1"/>
            <a:ext cx="11644243" cy="6858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6" name="Immagine 35">
            <a:extLst>
              <a:ext uri="{FF2B5EF4-FFF2-40B4-BE49-F238E27FC236}">
                <a16:creationId xmlns:a16="http://schemas.microsoft.com/office/drawing/2014/main" id="{B52A1601-8235-A241-B811-CF63BDC213D9}"/>
              </a:ext>
            </a:extLst>
          </p:cNvPr>
          <p:cNvPicPr>
            <a:picLocks noChangeAspect="1"/>
          </p:cNvPicPr>
          <p:nvPr/>
        </p:nvPicPr>
        <p:blipFill>
          <a:blip r:embed="rId2"/>
          <a:stretch>
            <a:fillRect/>
          </a:stretch>
        </p:blipFill>
        <p:spPr>
          <a:xfrm>
            <a:off x="10187638" y="0"/>
            <a:ext cx="2004362" cy="6858000"/>
          </a:xfrm>
          <a:prstGeom prst="rect">
            <a:avLst/>
          </a:prstGeom>
        </p:spPr>
      </p:pic>
      <p:pic>
        <p:nvPicPr>
          <p:cNvPr id="6" name="Immagine 5">
            <a:extLst>
              <a:ext uri="{FF2B5EF4-FFF2-40B4-BE49-F238E27FC236}">
                <a16:creationId xmlns:a16="http://schemas.microsoft.com/office/drawing/2014/main" id="{E5C0BE42-3401-E84A-B019-D42B378F7E85}"/>
              </a:ext>
            </a:extLst>
          </p:cNvPr>
          <p:cNvPicPr>
            <a:picLocks noChangeAspect="1"/>
          </p:cNvPicPr>
          <p:nvPr/>
        </p:nvPicPr>
        <p:blipFill>
          <a:blip r:embed="rId3"/>
          <a:stretch>
            <a:fillRect/>
          </a:stretch>
        </p:blipFill>
        <p:spPr>
          <a:xfrm>
            <a:off x="10688296" y="469555"/>
            <a:ext cx="1218302" cy="489449"/>
          </a:xfrm>
          <a:prstGeom prst="rect">
            <a:avLst/>
          </a:prstGeom>
        </p:spPr>
      </p:pic>
      <p:sp>
        <p:nvSpPr>
          <p:cNvPr id="8" name="CasellaDiTesto 6">
            <a:extLst>
              <a:ext uri="{FF2B5EF4-FFF2-40B4-BE49-F238E27FC236}">
                <a16:creationId xmlns:a16="http://schemas.microsoft.com/office/drawing/2014/main" id="{79C1ACE8-9525-A496-5454-C9FDE97C27BA}"/>
              </a:ext>
            </a:extLst>
          </p:cNvPr>
          <p:cNvSpPr txBox="1"/>
          <p:nvPr/>
        </p:nvSpPr>
        <p:spPr>
          <a:xfrm>
            <a:off x="2259338" y="3069973"/>
            <a:ext cx="7763726" cy="584775"/>
          </a:xfrm>
          <a:prstGeom prst="rect">
            <a:avLst/>
          </a:prstGeom>
          <a:noFill/>
        </p:spPr>
        <p:txBody>
          <a:bodyPr wrap="square" rtlCol="0">
            <a:spAutoFit/>
          </a:bodyPr>
          <a:lstStyle/>
          <a:p>
            <a:pPr algn="ctr"/>
            <a:r>
              <a:rPr lang="it-IT" sz="3200" b="1" dirty="0">
                <a:latin typeface="Montserrat" pitchFamily="2" charset="77"/>
              </a:rPr>
              <a:t>Il Mercato Pubblicitario nel 2024</a:t>
            </a:r>
          </a:p>
        </p:txBody>
      </p:sp>
    </p:spTree>
    <p:extLst>
      <p:ext uri="{BB962C8B-B14F-4D97-AF65-F5344CB8AC3E}">
        <p14:creationId xmlns:p14="http://schemas.microsoft.com/office/powerpoint/2010/main" val="222992901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1344</Words>
  <Application>Microsoft Office PowerPoint</Application>
  <PresentationFormat>Widescreen</PresentationFormat>
  <Paragraphs>305</Paragraphs>
  <Slides>26</Slides>
  <Notes>21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Arial</vt:lpstr>
      <vt:lpstr>Calibri</vt:lpstr>
      <vt:lpstr>Calibri Light</vt:lpstr>
      <vt:lpstr>Franklin Gothic Book</vt:lpstr>
      <vt:lpstr>Georgia</vt:lpstr>
      <vt:lpstr>Montserrat</vt:lpstr>
      <vt:lpstr>Montserrat Black</vt:lpstr>
      <vt:lpstr>Montserrat ExtraBold</vt:lpstr>
      <vt:lpstr>Montserrat Medium</vt:lpstr>
      <vt:lpstr>Montserrat SemiBold</vt:lpstr>
      <vt:lpstr>Poppins Regular</vt:lpstr>
      <vt:lpstr>Wingdings</vt: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Vagnini</dc:creator>
  <cp:lastModifiedBy>Federica Setti</cp:lastModifiedBy>
  <cp:revision>32</cp:revision>
  <cp:lastPrinted>2024-03-20T14:41:32Z</cp:lastPrinted>
  <dcterms:created xsi:type="dcterms:W3CDTF">2024-03-18T14:02:46Z</dcterms:created>
  <dcterms:modified xsi:type="dcterms:W3CDTF">2024-06-26T17:19:48Z</dcterms:modified>
</cp:coreProperties>
</file>